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302" r:id="rId5"/>
    <p:sldId id="276" r:id="rId6"/>
    <p:sldId id="275" r:id="rId7"/>
    <p:sldId id="278" r:id="rId8"/>
    <p:sldId id="292" r:id="rId9"/>
    <p:sldId id="293" r:id="rId10"/>
    <p:sldId id="294" r:id="rId11"/>
    <p:sldId id="300" r:id="rId12"/>
    <p:sldId id="301" r:id="rId13"/>
    <p:sldId id="303" r:id="rId14"/>
    <p:sldId id="304" r:id="rId15"/>
    <p:sldId id="305" r:id="rId16"/>
    <p:sldId id="306" r:id="rId17"/>
    <p:sldId id="308" r:id="rId18"/>
    <p:sldId id="309" r:id="rId19"/>
    <p:sldId id="299" r:id="rId20"/>
    <p:sldId id="298" r:id="rId21"/>
    <p:sldId id="297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8"/>
    <p:restoredTop sz="92668"/>
  </p:normalViewPr>
  <p:slideViewPr>
    <p:cSldViewPr snapToGrid="0" snapToObjects="1">
      <p:cViewPr>
        <p:scale>
          <a:sx n="94" d="100"/>
          <a:sy n="94" d="100"/>
        </p:scale>
        <p:origin x="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A878E-DB4B-0A45-9487-E8989D8DF8DB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C9735-5AFB-0740-AECC-CB7FAB106B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53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AA5DE-25D8-764E-B49E-575727815C8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F0502020204030204"/>
                <a:ea typeface="Yu Gothic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 panose="020F0502020204030204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40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25AE11-3956-4148-AF81-C675726BB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B2B37B-58CA-E149-8BC6-C52871FE8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85F144-954C-B549-979D-8F5AF445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0FE6-F6BD-5445-BA43-44F83611AE0C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241B69-8148-E548-B11C-762783F3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D54B4C-D691-3B4D-99EF-4F66A1BB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DAE122B-2EF8-6446-9D95-1FA0FB8C134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29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F80288-3B6E-2D48-94DC-D0331F91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1B9B57E-A2AF-7143-928C-4A270CF68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9DA8F0-5ED5-874B-89BC-61DDE1D5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660F-0535-BA45-9808-F55CBB2C5A30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A51388-126F-0B4B-8BA3-05C9F167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711D12-28BA-2942-A5FA-7728DE38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40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82D0462-E54B-F84C-915A-6EC740D4F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210FD29-1089-6F4C-80D1-B6C549254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4B526A-722C-6A4E-9B11-6D05FB308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5CD7-C28F-7847-A966-4263D80B9929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B9CBEB-5C1E-9F4D-A216-75A3D0DC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D992FF-69CF-E745-A181-33A45A76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7603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BA9D4-D4F4-ED4E-B858-9D5E5251139E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0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E2EF-9794-C74D-AEF0-96436845DD72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C0E5534-7175-D74E-8099-8DB67B48BE4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6915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00A3-D9D3-2340-8645-13E4A3D7E66A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883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154F-55CA-FD48-9E45-833D1706737C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4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265C-32C7-4B47-B462-43BD90CEB528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96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AEE8-A57F-5942-AEFC-02528679EA71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9622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7CDF-9E56-B74F-BC35-EACD0E72D204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104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DE79-2E03-C340-979F-F43D1C7ADB8D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97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06CE8-97D8-1A4B-8AA5-F1DF9E85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04B3-2CB2-E14B-A375-23F72F10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DB5E34-62BC-A545-9FF6-A371AB9B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F326-02FC-BC44-A975-607F8BDB75EB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255DE6-7115-214C-B5BD-43245D78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8E6FB9-FAC7-A041-B45D-02C16B15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239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71C8-0A3C-2544-BBD4-E0FE438C48B7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8246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FF9-A7D7-604B-8C3B-0DBDB1EFF38C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323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3DFB-58AE-0E4A-B949-7A881B66E478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67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F90DB7-ACD6-F94B-A739-6681A612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9907FF-4604-154E-A4DB-A9E1A5C77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5A582D-61D1-5C43-8CD9-43C509E5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C842-7F39-AB47-9C7F-B9ECF82FE0F9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68FFF5-6E85-2640-8F65-569B19386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2535A0-1051-214C-83A6-9783C170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564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844C1E-D6FA-1441-BF82-98FDA139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0B9327-C913-DF4D-9786-057C145A3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91D8AB9-4764-F646-9FA0-2AC2C1C4A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7E6760-4FF2-C84E-883A-F9D586E0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26DC-B4E0-6E40-B986-6FDDAD704D4E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B72519-F671-0C4F-98B5-4603B317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2A7F4F-FC28-664B-B41D-44537414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92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BD536-4087-4046-B3C1-C9F2D097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2DC78DC-28AF-FA47-A7D7-50A0AB5B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88FE1D7-7018-7240-9443-6E2838219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35D13BD-EA6F-0345-9BEB-E771E4B18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C26C25C-8E4D-054F-A345-A47238FBA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58789D-4D9B-C641-BC0B-5DF493CE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2506-C559-6043-8564-98DBD84E7144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FC303FF-D0BC-A447-A3CF-6BC140AC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5D3881C-E2A4-E34C-9D22-7295AADF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26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6A47B2-F445-8640-8CF1-61CB0B18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CC1530-EAEE-1E49-8393-FE93B464D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E28-D79C-624D-A81F-0B9AC83F8825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648EE5F-724B-484F-BC2C-CB99F76F9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C908979-50F9-B54B-9F3B-2838E6C4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40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C28876-AE62-B24E-BEE0-A50DF76A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A2A26-3C9C-DF44-98EB-559878567F8F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5B7CAF5-6F7C-A848-B1D5-C3FF28D4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5C0A76-DBCC-3A4D-BF2B-2741BA2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16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CE25F0-46D9-7741-ADAE-DBADE02C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680080-E14C-F248-A239-A998BCA9A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AD9BA04-6048-434B-82F5-38789617A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DB61EA-3DE2-9148-8782-D9FB2B41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2AEF-4158-6C42-8D7A-433BEB1692B2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E0E8D5-CE78-FB4A-A98F-116E5787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B3DC02-81FB-A54A-B789-C2ED7538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06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3AA14-D372-0D41-9D50-8C9CBB02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9E02219-FADB-F64C-897A-F7236C9B8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97FB66-8D4C-F94D-8B3C-5DD11518E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1AC824-949A-3F4C-9B33-302A7E049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4E37F-63D3-EE46-9961-E68003663E18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515CC5-68FE-794C-8EDC-22ED14DD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52EEF3-8914-5945-9521-CD3754F9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85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3571230-32C7-4440-AFD4-56E49DF2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7821E42-8AEA-8942-AD0B-F336264BE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7A2A63-A176-9A44-BF0C-1EDFCDFA4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6C6EE-C7F0-2744-B84A-CBEAAD6F9CCF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8EC765-1691-6B4D-9FFD-13EC30E00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56D3F6-AE36-6846-B0A1-79FD26BD9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122B-2EF8-6446-9D95-1FA0FB8C134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2372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9"/>
            <a:ext cx="105156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D91D5-DC7A-BD45-A51C-2FA67BC91AAA}" type="datetime1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350E4-4E06-FF43-A7E5-C0414B9E700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855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22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5DD4B-16D7-EC40-A116-FDA5E148F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研究紹介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044356-20B4-B04E-8D09-6E8E94572B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M</a:t>
            </a:r>
            <a:r>
              <a:rPr kumimoji="1" lang="ja-JP" altLang="en-US"/>
              <a:t>１　白川</a:t>
            </a:r>
          </a:p>
        </p:txBody>
      </p:sp>
    </p:spTree>
    <p:extLst>
      <p:ext uri="{BB962C8B-B14F-4D97-AF65-F5344CB8AC3E}">
        <p14:creationId xmlns:p14="http://schemas.microsoft.com/office/powerpoint/2010/main" val="101247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5DD4B-16D7-EC40-A116-FDA5E148F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1644"/>
            <a:ext cx="9144000" cy="2387600"/>
          </a:xfrm>
        </p:spPr>
        <p:txBody>
          <a:bodyPr/>
          <a:lstStyle/>
          <a:p>
            <a:r>
              <a:rPr kumimoji="1" lang="ja-JP" altLang="en-US"/>
              <a:t>学習モデルの拡張</a:t>
            </a:r>
          </a:p>
        </p:txBody>
      </p:sp>
    </p:spTree>
    <p:extLst>
      <p:ext uri="{BB962C8B-B14F-4D97-AF65-F5344CB8AC3E}">
        <p14:creationId xmlns:p14="http://schemas.microsoft.com/office/powerpoint/2010/main" val="1894137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E4CB02-02CA-514E-B881-3837B2A9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none"/>
              <a:t>既存手法の問題点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38AE619-8DD8-E14A-9AA1-9F5F068AE0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802184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/>
                  <a:t>モデルが</a:t>
                </a:r>
                <a:r>
                  <a:rPr kumimoji="1" lang="ja-JP" altLang="en-US">
                    <a:solidFill>
                      <a:srgbClr val="C00000"/>
                    </a:solidFill>
                  </a:rPr>
                  <a:t>線形</a:t>
                </a:r>
                <a:endParaRPr kumimoji="1" lang="en-US" altLang="ja-JP" dirty="0">
                  <a:solidFill>
                    <a:srgbClr val="C00000"/>
                  </a:solidFill>
                </a:endParaRPr>
              </a:p>
              <a:p>
                <a:r>
                  <a:rPr lang="en-US" altLang="ja-JP" dirty="0"/>
                  <a:t>	</a:t>
                </a:r>
                <a:r>
                  <a:rPr lang="en-US" altLang="ja-JP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ja-JP" dirty="0">
                  <a:latin typeface="+mn-ea"/>
                </a:endParaRPr>
              </a:p>
              <a:p>
                <a:endParaRPr kumimoji="1" lang="en-US" altLang="ja-JP" dirty="0"/>
              </a:p>
              <a:p>
                <a:r>
                  <a:rPr kumimoji="1" lang="ja-JP" altLang="en-US">
                    <a:solidFill>
                      <a:srgbClr val="C00000"/>
                    </a:solidFill>
                  </a:rPr>
                  <a:t>表現力が低い</a:t>
                </a:r>
                <a:endParaRPr kumimoji="1" lang="en-US" altLang="ja-JP" dirty="0">
                  <a:solidFill>
                    <a:srgbClr val="C00000"/>
                  </a:solidFill>
                </a:endParaRPr>
              </a:p>
              <a:p>
                <a:endParaRPr lang="en-US" altLang="ja-JP" dirty="0"/>
              </a:p>
              <a:p>
                <a:endParaRPr kumimoji="1" lang="en-US" altLang="ja-JP" dirty="0"/>
              </a:p>
              <a:p>
                <a:endParaRPr lang="en-US" altLang="ja-JP" dirty="0"/>
              </a:p>
              <a:p>
                <a:r>
                  <a:rPr kumimoji="1" lang="ja-JP" altLang="en-US"/>
                  <a:t>弱学習器を回帰木に拡張</a:t>
                </a:r>
                <a:endParaRPr kumimoji="1" lang="en-US" altLang="ja-JP" dirty="0"/>
              </a:p>
              <a:p>
                <a:r>
                  <a:rPr lang="ja-JP" altLang="en-US"/>
                  <a:t>アンサンブル（勾配ブースティング）による精度、不安定性向上</a:t>
                </a:r>
                <a:endParaRPr lang="en-US" altLang="ja-JP" dirty="0"/>
              </a:p>
              <a:p>
                <a:r>
                  <a:rPr lang="ja-JP" altLang="en-US">
                    <a:solidFill>
                      <a:srgbClr val="00B050"/>
                    </a:solidFill>
                  </a:rPr>
                  <a:t>非線形となり表現力が高い</a:t>
                </a:r>
                <a:endParaRPr kumimoji="1" lang="en-US" altLang="ja-JP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38AE619-8DD8-E14A-9AA1-9F5F068AE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802184"/>
              </a:xfrm>
              <a:blipFill>
                <a:blip r:embed="rId2"/>
                <a:stretch>
                  <a:fillRect l="-844" t="-2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7CC8F0-7BE8-7745-B1BE-79A05317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959AF85-7BFE-B241-BB01-088C1C19490A}"/>
              </a:ext>
            </a:extLst>
          </p:cNvPr>
          <p:cNvGrpSpPr/>
          <p:nvPr/>
        </p:nvGrpSpPr>
        <p:grpSpPr>
          <a:xfrm>
            <a:off x="3223982" y="2019927"/>
            <a:ext cx="810387" cy="532038"/>
            <a:chOff x="3750525" y="3572330"/>
            <a:chExt cx="810387" cy="532038"/>
          </a:xfrm>
        </p:grpSpPr>
        <p:grpSp>
          <p:nvGrpSpPr>
            <p:cNvPr id="6" name="図形グループ 54">
              <a:extLst>
                <a:ext uri="{FF2B5EF4-FFF2-40B4-BE49-F238E27FC236}">
                  <a16:creationId xmlns:a16="http://schemas.microsoft.com/office/drawing/2014/main" id="{9DE2930B-8890-1E42-B7FB-84BFE09E061F}"/>
                </a:ext>
              </a:extLst>
            </p:cNvPr>
            <p:cNvGrpSpPr/>
            <p:nvPr/>
          </p:nvGrpSpPr>
          <p:grpSpPr>
            <a:xfrm>
              <a:off x="4237858" y="3572330"/>
              <a:ext cx="323054" cy="137174"/>
              <a:chOff x="3719559" y="3175470"/>
              <a:chExt cx="808801" cy="304900"/>
            </a:xfrm>
          </p:grpSpPr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E24121C5-8351-C541-A48A-2FC80ACBDF69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FCF2D2F9-CE5D-2449-918A-067416C1C956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02AC405E-EA04-D547-8BA8-518DF778B857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D9FD8EAE-A165-7248-AB01-A2C03AD0BAEF}"/>
                </a:ext>
              </a:extLst>
            </p:cNvPr>
            <p:cNvGrpSpPr/>
            <p:nvPr/>
          </p:nvGrpSpPr>
          <p:grpSpPr>
            <a:xfrm>
              <a:off x="3750525" y="3607375"/>
              <a:ext cx="519545" cy="496993"/>
              <a:chOff x="727364" y="2646218"/>
              <a:chExt cx="644235" cy="616528"/>
            </a:xfrm>
          </p:grpSpPr>
          <p:sp>
            <p:nvSpPr>
              <p:cNvPr id="8" name="左大かっこ 7">
                <a:extLst>
                  <a:ext uri="{FF2B5EF4-FFF2-40B4-BE49-F238E27FC236}">
                    <a16:creationId xmlns:a16="http://schemas.microsoft.com/office/drawing/2014/main" id="{ACF819FD-B9EA-3145-ADB2-5E118EFF9010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9FD21C9F-0367-F44A-A596-024E6ADC65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5FE380F-6462-8941-8E83-86B9EC3ABE5A}"/>
              </a:ext>
            </a:extLst>
          </p:cNvPr>
          <p:cNvGrpSpPr/>
          <p:nvPr/>
        </p:nvGrpSpPr>
        <p:grpSpPr>
          <a:xfrm>
            <a:off x="5169097" y="1838799"/>
            <a:ext cx="908853" cy="713166"/>
            <a:chOff x="5669162" y="4331910"/>
            <a:chExt cx="908853" cy="713166"/>
          </a:xfrm>
        </p:grpSpPr>
        <p:grpSp>
          <p:nvGrpSpPr>
            <p:cNvPr id="14" name="図形グループ 32">
              <a:extLst>
                <a:ext uri="{FF2B5EF4-FFF2-40B4-BE49-F238E27FC236}">
                  <a16:creationId xmlns:a16="http://schemas.microsoft.com/office/drawing/2014/main" id="{0495D4AC-E3E0-8940-A376-786E430249F2}"/>
                </a:ext>
              </a:extLst>
            </p:cNvPr>
            <p:cNvGrpSpPr/>
            <p:nvPr/>
          </p:nvGrpSpPr>
          <p:grpSpPr>
            <a:xfrm>
              <a:off x="6182015" y="4331910"/>
              <a:ext cx="396000" cy="372606"/>
              <a:chOff x="1252306" y="4602232"/>
              <a:chExt cx="1444420" cy="1122436"/>
            </a:xfrm>
          </p:grpSpPr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4B4801E4-3CD4-A84C-A881-4B73210DA2B7}"/>
                  </a:ext>
                </a:extLst>
              </p:cNvPr>
              <p:cNvSpPr/>
              <p:nvPr/>
            </p:nvSpPr>
            <p:spPr>
              <a:xfrm>
                <a:off x="1811436" y="4602232"/>
                <a:ext cx="326160" cy="3505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9B75B982-F8A1-334C-B87E-F01F3B884035}"/>
                  </a:ext>
                </a:extLst>
              </p:cNvPr>
              <p:cNvSpPr/>
              <p:nvPr/>
            </p:nvSpPr>
            <p:spPr>
              <a:xfrm>
                <a:off x="1252306" y="5374128"/>
                <a:ext cx="326160" cy="3505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" name="円/楕円 19">
                <a:extLst>
                  <a:ext uri="{FF2B5EF4-FFF2-40B4-BE49-F238E27FC236}">
                    <a16:creationId xmlns:a16="http://schemas.microsoft.com/office/drawing/2014/main" id="{7B032229-9EAE-6F46-8A06-D22C427BDC36}"/>
                  </a:ext>
                </a:extLst>
              </p:cNvPr>
              <p:cNvSpPr/>
              <p:nvPr/>
            </p:nvSpPr>
            <p:spPr>
              <a:xfrm>
                <a:off x="2370566" y="5374128"/>
                <a:ext cx="326160" cy="350540"/>
              </a:xfrm>
              <a:prstGeom prst="ellipse">
                <a:avLst/>
              </a:prstGeom>
              <a:solidFill>
                <a:srgbClr val="77F3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33E228D6-64A4-9140-A9C7-9C9E4ABF3987}"/>
                  </a:ext>
                </a:extLst>
              </p:cNvPr>
              <p:cNvCxnSpPr/>
              <p:nvPr/>
            </p:nvCxnSpPr>
            <p:spPr>
              <a:xfrm flipH="1">
                <a:off x="1530701" y="4901436"/>
                <a:ext cx="328500" cy="524029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F99789A0-BF64-1E40-8ADA-1F9D931B2D86}"/>
                  </a:ext>
                </a:extLst>
              </p:cNvPr>
              <p:cNvCxnSpPr/>
              <p:nvPr/>
            </p:nvCxnSpPr>
            <p:spPr>
              <a:xfrm>
                <a:off x="2119396" y="4900322"/>
                <a:ext cx="328501" cy="524029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3A1D86E0-A8CA-6348-AD77-D4F67348D355}"/>
                  </a:ext>
                </a:extLst>
              </p:cNvPr>
              <p:cNvCxnSpPr/>
              <p:nvPr/>
            </p:nvCxnSpPr>
            <p:spPr>
              <a:xfrm flipH="1">
                <a:off x="1578466" y="5549398"/>
                <a:ext cx="792101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B727EA6-81E2-C442-9257-20F5AC672D2C}"/>
                </a:ext>
              </a:extLst>
            </p:cNvPr>
            <p:cNvGrpSpPr/>
            <p:nvPr/>
          </p:nvGrpSpPr>
          <p:grpSpPr>
            <a:xfrm>
              <a:off x="5669162" y="4548083"/>
              <a:ext cx="519545" cy="496993"/>
              <a:chOff x="727364" y="2646218"/>
              <a:chExt cx="644235" cy="616528"/>
            </a:xfrm>
          </p:grpSpPr>
          <p:sp>
            <p:nvSpPr>
              <p:cNvPr id="16" name="左大かっこ 15">
                <a:extLst>
                  <a:ext uri="{FF2B5EF4-FFF2-40B4-BE49-F238E27FC236}">
                    <a16:creationId xmlns:a16="http://schemas.microsoft.com/office/drawing/2014/main" id="{366F8959-9F9F-0749-84A4-65DFBCA82B0C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F9C169FF-5771-8544-8D7A-ABFE50838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8C822090-CE1E-2045-BE2D-C41784238D0F}"/>
              </a:ext>
            </a:extLst>
          </p:cNvPr>
          <p:cNvGrpSpPr/>
          <p:nvPr/>
        </p:nvGrpSpPr>
        <p:grpSpPr>
          <a:xfrm>
            <a:off x="7224862" y="2054972"/>
            <a:ext cx="1057963" cy="496993"/>
            <a:chOff x="8125412" y="5463187"/>
            <a:chExt cx="1057963" cy="496993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545E231A-315C-DE48-9A23-D1980CFB9967}"/>
                </a:ext>
              </a:extLst>
            </p:cNvPr>
            <p:cNvGrpSpPr/>
            <p:nvPr/>
          </p:nvGrpSpPr>
          <p:grpSpPr>
            <a:xfrm>
              <a:off x="8591966" y="5463912"/>
              <a:ext cx="591409" cy="113053"/>
              <a:chOff x="4579258" y="599435"/>
              <a:chExt cx="1018775" cy="172994"/>
            </a:xfrm>
          </p:grpSpPr>
          <p:grpSp>
            <p:nvGrpSpPr>
              <p:cNvPr id="29" name="図形グループ 54">
                <a:extLst>
                  <a:ext uri="{FF2B5EF4-FFF2-40B4-BE49-F238E27FC236}">
                    <a16:creationId xmlns:a16="http://schemas.microsoft.com/office/drawing/2014/main" id="{F8E4AF11-65E7-174F-8238-D2DB0F8D349D}"/>
                  </a:ext>
                </a:extLst>
              </p:cNvPr>
              <p:cNvGrpSpPr/>
              <p:nvPr/>
            </p:nvGrpSpPr>
            <p:grpSpPr>
              <a:xfrm>
                <a:off x="4579258" y="599435"/>
                <a:ext cx="442311" cy="172994"/>
                <a:chOff x="3719559" y="3175470"/>
                <a:chExt cx="808801" cy="304900"/>
              </a:xfrm>
            </p:grpSpPr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65407400-2BFB-5041-A872-5089B7C0F8BD}"/>
                    </a:ext>
                  </a:extLst>
                </p:cNvPr>
                <p:cNvSpPr/>
                <p:nvPr/>
              </p:nvSpPr>
              <p:spPr>
                <a:xfrm>
                  <a:off x="3719559" y="3175470"/>
                  <a:ext cx="297979" cy="3049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3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36" name="円/楕円 35">
                  <a:extLst>
                    <a:ext uri="{FF2B5EF4-FFF2-40B4-BE49-F238E27FC236}">
                      <a16:creationId xmlns:a16="http://schemas.microsoft.com/office/drawing/2014/main" id="{B7821115-B81B-6B4F-9115-E31F77A96580}"/>
                    </a:ext>
                  </a:extLst>
                </p:cNvPr>
                <p:cNvSpPr/>
                <p:nvPr/>
              </p:nvSpPr>
              <p:spPr>
                <a:xfrm>
                  <a:off x="4230381" y="3175470"/>
                  <a:ext cx="297979" cy="304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3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3C49E46D-63ED-1D45-BC6E-7087C3B10D27}"/>
                    </a:ext>
                  </a:extLst>
                </p:cNvPr>
                <p:cNvCxnSpPr/>
                <p:nvPr/>
              </p:nvCxnSpPr>
              <p:spPr>
                <a:xfrm flipH="1">
                  <a:off x="4017538" y="3327920"/>
                  <a:ext cx="212842" cy="0"/>
                </a:xfrm>
                <a:prstGeom prst="line">
                  <a:avLst/>
                </a:prstGeom>
                <a:solidFill>
                  <a:schemeClr val="bg2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図形グループ 54">
                <a:extLst>
                  <a:ext uri="{FF2B5EF4-FFF2-40B4-BE49-F238E27FC236}">
                    <a16:creationId xmlns:a16="http://schemas.microsoft.com/office/drawing/2014/main" id="{A67919B1-B849-2444-8708-87891AE4DC31}"/>
                  </a:ext>
                </a:extLst>
              </p:cNvPr>
              <p:cNvGrpSpPr/>
              <p:nvPr/>
            </p:nvGrpSpPr>
            <p:grpSpPr>
              <a:xfrm>
                <a:off x="5155722" y="599435"/>
                <a:ext cx="442311" cy="172994"/>
                <a:chOff x="3719559" y="3175470"/>
                <a:chExt cx="808801" cy="304900"/>
              </a:xfrm>
            </p:grpSpPr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4944FFDB-51ED-F547-B4D3-D5319BA3732C}"/>
                    </a:ext>
                  </a:extLst>
                </p:cNvPr>
                <p:cNvSpPr/>
                <p:nvPr/>
              </p:nvSpPr>
              <p:spPr>
                <a:xfrm>
                  <a:off x="3719559" y="3175470"/>
                  <a:ext cx="297979" cy="304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3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33" name="円/楕円 32">
                  <a:extLst>
                    <a:ext uri="{FF2B5EF4-FFF2-40B4-BE49-F238E27FC236}">
                      <a16:creationId xmlns:a16="http://schemas.microsoft.com/office/drawing/2014/main" id="{C48EDF4B-FC00-4044-99B6-D6B12ED31B42}"/>
                    </a:ext>
                  </a:extLst>
                </p:cNvPr>
                <p:cNvSpPr/>
                <p:nvPr/>
              </p:nvSpPr>
              <p:spPr>
                <a:xfrm>
                  <a:off x="4230381" y="3175470"/>
                  <a:ext cx="297979" cy="304900"/>
                </a:xfrm>
                <a:prstGeom prst="ellipse">
                  <a:avLst/>
                </a:prstGeom>
                <a:solidFill>
                  <a:srgbClr val="77F33B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3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F0186F74-E38A-0D4D-900F-24B38E05086C}"/>
                    </a:ext>
                  </a:extLst>
                </p:cNvPr>
                <p:cNvCxnSpPr/>
                <p:nvPr/>
              </p:nvCxnSpPr>
              <p:spPr>
                <a:xfrm flipH="1">
                  <a:off x="4017538" y="3327920"/>
                  <a:ext cx="212842" cy="0"/>
                </a:xfrm>
                <a:prstGeom prst="line">
                  <a:avLst/>
                </a:prstGeom>
                <a:solidFill>
                  <a:schemeClr val="bg2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BF24FCAA-786C-8A4B-B2D7-981A3CA72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4821" y="685932"/>
                <a:ext cx="116397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E9956E8E-3B63-8449-BD6C-A0409FE5E31B}"/>
                </a:ext>
              </a:extLst>
            </p:cNvPr>
            <p:cNvGrpSpPr/>
            <p:nvPr/>
          </p:nvGrpSpPr>
          <p:grpSpPr>
            <a:xfrm>
              <a:off x="8125412" y="5463187"/>
              <a:ext cx="519545" cy="496993"/>
              <a:chOff x="727364" y="2646218"/>
              <a:chExt cx="644235" cy="616528"/>
            </a:xfrm>
          </p:grpSpPr>
          <p:sp>
            <p:nvSpPr>
              <p:cNvPr id="27" name="左大かっこ 26">
                <a:extLst>
                  <a:ext uri="{FF2B5EF4-FFF2-40B4-BE49-F238E27FC236}">
                    <a16:creationId xmlns:a16="http://schemas.microsoft.com/office/drawing/2014/main" id="{1053EC41-5965-0B4B-A6F1-2F5A564D8547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EED645B7-92E1-B348-926C-F3B2CE824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下矢印 37">
            <a:extLst>
              <a:ext uri="{FF2B5EF4-FFF2-40B4-BE49-F238E27FC236}">
                <a16:creationId xmlns:a16="http://schemas.microsoft.com/office/drawing/2014/main" id="{11AF148E-0671-7E47-AAE6-BC92EBB25728}"/>
              </a:ext>
            </a:extLst>
          </p:cNvPr>
          <p:cNvSpPr/>
          <p:nvPr/>
        </p:nvSpPr>
        <p:spPr>
          <a:xfrm>
            <a:off x="4391656" y="3754864"/>
            <a:ext cx="777441" cy="609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8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69C27C-3750-F741-A188-930B48DD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none"/>
              <a:t>提案手法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02C91B1-FC37-A04F-929E-1A66012260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1742"/>
                <a:ext cx="10515600" cy="4085220"/>
              </a:xfrm>
            </p:spPr>
            <p:txBody>
              <a:bodyPr/>
              <a:lstStyle/>
              <a:p>
                <a:r>
                  <a:rPr lang="en-US" altLang="ja-JP" dirty="0"/>
                  <a:t>	</a:t>
                </a:r>
                <a:r>
                  <a:rPr lang="en-US" altLang="ja-JP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𝛌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𝛌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ja-JP" dirty="0">
                  <a:latin typeface="+mn-ea"/>
                </a:endParaRPr>
              </a:p>
              <a:p>
                <a:endParaRPr lang="en-US" altLang="ja-JP" dirty="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ja-JP" sz="1000" dirty="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>
                    <a:latin typeface="+mn-ea"/>
                  </a:rPr>
                  <a:t>回帰木の各スプリットにおいて特徴探索</a:t>
                </a:r>
                <a:endParaRPr lang="en-US" altLang="ja-JP" dirty="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>
                    <a:latin typeface="+mn-ea"/>
                  </a:rPr>
                  <a:t>各回帰木はその時点での残差に対してフィッティング</a:t>
                </a:r>
                <a:endParaRPr lang="en-US" altLang="ja-JP" dirty="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ja-JP" dirty="0">
                  <a:latin typeface="+mn-ea"/>
                </a:endParaRPr>
              </a:p>
              <a:p>
                <a:r>
                  <a:rPr lang="ja-JP" altLang="en-US">
                    <a:latin typeface="+mn-ea"/>
                  </a:rPr>
                  <a:t>デメリット</a:t>
                </a:r>
                <a:endParaRPr lang="en-US" altLang="ja-JP" dirty="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>
                    <a:latin typeface="+mn-ea"/>
                  </a:rPr>
                  <a:t>スプリットが増えるため、探索回数が増加</a:t>
                </a:r>
                <a:endParaRPr lang="en-US" altLang="ja-JP" dirty="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ja-JP" dirty="0">
                  <a:latin typeface="+mn-ea"/>
                </a:endParaRPr>
              </a:p>
              <a:p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02C91B1-FC37-A04F-929E-1A6601226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1742"/>
                <a:ext cx="10515600" cy="4085220"/>
              </a:xfrm>
              <a:blipFill>
                <a:blip r:embed="rId2"/>
                <a:stretch>
                  <a:fillRect l="-844" t="-3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46FE2F-DF0C-AE42-BDD8-233FA256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F17AC9B9-2C28-4741-A224-726BD7564E25}"/>
              </a:ext>
            </a:extLst>
          </p:cNvPr>
          <p:cNvGrpSpPr/>
          <p:nvPr/>
        </p:nvGrpSpPr>
        <p:grpSpPr>
          <a:xfrm>
            <a:off x="2942557" y="1913085"/>
            <a:ext cx="756608" cy="630383"/>
            <a:chOff x="2402228" y="3186545"/>
            <a:chExt cx="3583150" cy="1450826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367DD170-5116-AD4A-97E9-C8793F29C8C0}"/>
                </a:ext>
              </a:extLst>
            </p:cNvPr>
            <p:cNvGrpSpPr/>
            <p:nvPr/>
          </p:nvGrpSpPr>
          <p:grpSpPr>
            <a:xfrm>
              <a:off x="3376381" y="3186545"/>
              <a:ext cx="1653853" cy="747281"/>
              <a:chOff x="727364" y="2646218"/>
              <a:chExt cx="644235" cy="616528"/>
            </a:xfrm>
          </p:grpSpPr>
          <p:sp>
            <p:nvSpPr>
              <p:cNvPr id="9" name="左大かっこ 8">
                <a:extLst>
                  <a:ext uri="{FF2B5EF4-FFF2-40B4-BE49-F238E27FC236}">
                    <a16:creationId xmlns:a16="http://schemas.microsoft.com/office/drawing/2014/main" id="{70BB08FD-5148-C847-97E6-993E11016CA3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3354C2AC-D5D7-264D-AD19-5DF19BEEAC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3745AE94-439E-864F-BDA4-37479EE01554}"/>
                </a:ext>
              </a:extLst>
            </p:cNvPr>
            <p:cNvGrpSpPr/>
            <p:nvPr/>
          </p:nvGrpSpPr>
          <p:grpSpPr>
            <a:xfrm>
              <a:off x="2827063" y="3667590"/>
              <a:ext cx="1098637" cy="628757"/>
              <a:chOff x="727364" y="2646218"/>
              <a:chExt cx="644235" cy="616528"/>
            </a:xfrm>
          </p:grpSpPr>
          <p:sp>
            <p:nvSpPr>
              <p:cNvPr id="15" name="左大かっこ 14">
                <a:extLst>
                  <a:ext uri="{FF2B5EF4-FFF2-40B4-BE49-F238E27FC236}">
                    <a16:creationId xmlns:a16="http://schemas.microsoft.com/office/drawing/2014/main" id="{F9C4234B-7AB6-3340-A0D8-6A3244EE2C19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8D3A9CE0-0C42-1A49-81EB-05E8683AB6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277D37E-E1D3-F14A-AE57-379473DE1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2288" y="3565446"/>
              <a:ext cx="0" cy="3398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75B5108D-8D1A-BB4A-8E54-261924D0F5CA}"/>
                </a:ext>
              </a:extLst>
            </p:cNvPr>
            <p:cNvGrpSpPr/>
            <p:nvPr/>
          </p:nvGrpSpPr>
          <p:grpSpPr>
            <a:xfrm>
              <a:off x="4475758" y="3653730"/>
              <a:ext cx="1098637" cy="628757"/>
              <a:chOff x="727364" y="2646218"/>
              <a:chExt cx="644235" cy="616528"/>
            </a:xfrm>
          </p:grpSpPr>
          <p:sp>
            <p:nvSpPr>
              <p:cNvPr id="21" name="左大かっこ 20">
                <a:extLst>
                  <a:ext uri="{FF2B5EF4-FFF2-40B4-BE49-F238E27FC236}">
                    <a16:creationId xmlns:a16="http://schemas.microsoft.com/office/drawing/2014/main" id="{17000D3E-71C8-1647-A821-2169AB33BA23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BADCA70B-1CA4-4A4F-AADC-ED586AFB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150091F3-B158-6843-8E94-919683277064}"/>
                </a:ext>
              </a:extLst>
            </p:cNvPr>
            <p:cNvGrpSpPr/>
            <p:nvPr/>
          </p:nvGrpSpPr>
          <p:grpSpPr>
            <a:xfrm>
              <a:off x="3487221" y="4008614"/>
              <a:ext cx="849672" cy="628757"/>
              <a:chOff x="727364" y="2646218"/>
              <a:chExt cx="644235" cy="616528"/>
            </a:xfrm>
          </p:grpSpPr>
          <p:sp>
            <p:nvSpPr>
              <p:cNvPr id="24" name="左大かっこ 23">
                <a:extLst>
                  <a:ext uri="{FF2B5EF4-FFF2-40B4-BE49-F238E27FC236}">
                    <a16:creationId xmlns:a16="http://schemas.microsoft.com/office/drawing/2014/main" id="{38B50855-128C-244E-9EC8-AA8865C8C138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B859407-EB43-C84D-82E0-34E4EE34F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A8F521F8-2305-854E-B361-69500DD04E12}"/>
                </a:ext>
              </a:extLst>
            </p:cNvPr>
            <p:cNvGrpSpPr/>
            <p:nvPr/>
          </p:nvGrpSpPr>
          <p:grpSpPr>
            <a:xfrm>
              <a:off x="2402228" y="4008614"/>
              <a:ext cx="849672" cy="628757"/>
              <a:chOff x="727364" y="2646218"/>
              <a:chExt cx="644235" cy="616528"/>
            </a:xfrm>
          </p:grpSpPr>
          <p:sp>
            <p:nvSpPr>
              <p:cNvPr id="36" name="左大かっこ 35">
                <a:extLst>
                  <a:ext uri="{FF2B5EF4-FFF2-40B4-BE49-F238E27FC236}">
                    <a16:creationId xmlns:a16="http://schemas.microsoft.com/office/drawing/2014/main" id="{D4048C48-7150-4F49-BB95-0EF72966D5C1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942C0832-6078-3D47-91A8-B5D733274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CA5A38D0-6162-1A43-8B53-B8D3C74EFE17}"/>
                </a:ext>
              </a:extLst>
            </p:cNvPr>
            <p:cNvGrpSpPr/>
            <p:nvPr/>
          </p:nvGrpSpPr>
          <p:grpSpPr>
            <a:xfrm>
              <a:off x="5135706" y="4008614"/>
              <a:ext cx="849672" cy="628757"/>
              <a:chOff x="727364" y="2646218"/>
              <a:chExt cx="644235" cy="616528"/>
            </a:xfrm>
          </p:grpSpPr>
          <p:sp>
            <p:nvSpPr>
              <p:cNvPr id="39" name="左大かっこ 38">
                <a:extLst>
                  <a:ext uri="{FF2B5EF4-FFF2-40B4-BE49-F238E27FC236}">
                    <a16:creationId xmlns:a16="http://schemas.microsoft.com/office/drawing/2014/main" id="{7E02E03F-360C-D64A-8BFB-12014E4A52C5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F44685FF-59B8-AB4A-B99C-80C288D32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7DD8E65-B75C-C040-8081-0F0A19E84889}"/>
              </a:ext>
            </a:extLst>
          </p:cNvPr>
          <p:cNvGrpSpPr/>
          <p:nvPr/>
        </p:nvGrpSpPr>
        <p:grpSpPr>
          <a:xfrm>
            <a:off x="4908493" y="1924506"/>
            <a:ext cx="756608" cy="630383"/>
            <a:chOff x="2402228" y="3186545"/>
            <a:chExt cx="3583150" cy="1450826"/>
          </a:xfrm>
        </p:grpSpPr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D78E1856-8CD8-D34C-95DE-9681675CE41D}"/>
                </a:ext>
              </a:extLst>
            </p:cNvPr>
            <p:cNvGrpSpPr/>
            <p:nvPr/>
          </p:nvGrpSpPr>
          <p:grpSpPr>
            <a:xfrm>
              <a:off x="3376381" y="3186545"/>
              <a:ext cx="1653853" cy="747281"/>
              <a:chOff x="727364" y="2646218"/>
              <a:chExt cx="644235" cy="616528"/>
            </a:xfrm>
          </p:grpSpPr>
          <p:sp>
            <p:nvSpPr>
              <p:cNvPr id="60" name="左大かっこ 59">
                <a:extLst>
                  <a:ext uri="{FF2B5EF4-FFF2-40B4-BE49-F238E27FC236}">
                    <a16:creationId xmlns:a16="http://schemas.microsoft.com/office/drawing/2014/main" id="{26916A96-C908-D64C-AF12-A6543DA062A5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8679D819-2E8D-DC4D-80E2-D6FE859AF7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E9155C51-CC86-A64A-9CAA-520D2438BB27}"/>
                </a:ext>
              </a:extLst>
            </p:cNvPr>
            <p:cNvGrpSpPr/>
            <p:nvPr/>
          </p:nvGrpSpPr>
          <p:grpSpPr>
            <a:xfrm>
              <a:off x="2827063" y="3667590"/>
              <a:ext cx="1098637" cy="628757"/>
              <a:chOff x="727364" y="2646218"/>
              <a:chExt cx="644235" cy="616528"/>
            </a:xfrm>
          </p:grpSpPr>
          <p:sp>
            <p:nvSpPr>
              <p:cNvPr id="58" name="左大かっこ 57">
                <a:extLst>
                  <a:ext uri="{FF2B5EF4-FFF2-40B4-BE49-F238E27FC236}">
                    <a16:creationId xmlns:a16="http://schemas.microsoft.com/office/drawing/2014/main" id="{C4A54496-411A-E440-9F44-9D45C4525C5A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7C56F411-7171-7F45-AA19-8A4B95D3BE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9423DEE-0480-9F42-A165-4428F171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2288" y="3565446"/>
              <a:ext cx="0" cy="3398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67A98885-3C5B-4C4B-B66B-724F0A601056}"/>
                </a:ext>
              </a:extLst>
            </p:cNvPr>
            <p:cNvGrpSpPr/>
            <p:nvPr/>
          </p:nvGrpSpPr>
          <p:grpSpPr>
            <a:xfrm>
              <a:off x="4475758" y="3653730"/>
              <a:ext cx="1098637" cy="628757"/>
              <a:chOff x="727364" y="2646218"/>
              <a:chExt cx="644235" cy="616528"/>
            </a:xfrm>
          </p:grpSpPr>
          <p:sp>
            <p:nvSpPr>
              <p:cNvPr id="56" name="左大かっこ 55">
                <a:extLst>
                  <a:ext uri="{FF2B5EF4-FFF2-40B4-BE49-F238E27FC236}">
                    <a16:creationId xmlns:a16="http://schemas.microsoft.com/office/drawing/2014/main" id="{30210449-2106-C646-BF1D-B96FD6DFD631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A0634347-5340-964D-959C-69D2A15B9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A98AE6A8-BB4E-6741-939A-318856E6B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626" y="4008613"/>
              <a:ext cx="0" cy="2279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B442757-B9B5-234B-BA1A-7B773C8BCE5F}"/>
                </a:ext>
              </a:extLst>
            </p:cNvPr>
            <p:cNvGrpSpPr/>
            <p:nvPr/>
          </p:nvGrpSpPr>
          <p:grpSpPr>
            <a:xfrm>
              <a:off x="2402228" y="4008614"/>
              <a:ext cx="849672" cy="628757"/>
              <a:chOff x="727364" y="2646218"/>
              <a:chExt cx="644235" cy="616528"/>
            </a:xfrm>
          </p:grpSpPr>
          <p:sp>
            <p:nvSpPr>
              <p:cNvPr id="52" name="左大かっこ 51">
                <a:extLst>
                  <a:ext uri="{FF2B5EF4-FFF2-40B4-BE49-F238E27FC236}">
                    <a16:creationId xmlns:a16="http://schemas.microsoft.com/office/drawing/2014/main" id="{426960F6-B858-5247-8632-08F49DB84A03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A9A9283B-6240-6C49-86E5-FD05EB714B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CFD8FD19-4825-B842-BF76-DC7D0B9748D0}"/>
                </a:ext>
              </a:extLst>
            </p:cNvPr>
            <p:cNvGrpSpPr/>
            <p:nvPr/>
          </p:nvGrpSpPr>
          <p:grpSpPr>
            <a:xfrm>
              <a:off x="5135706" y="4008614"/>
              <a:ext cx="849672" cy="628757"/>
              <a:chOff x="727364" y="2646218"/>
              <a:chExt cx="644235" cy="616528"/>
            </a:xfrm>
          </p:grpSpPr>
          <p:sp>
            <p:nvSpPr>
              <p:cNvPr id="50" name="左大かっこ 49">
                <a:extLst>
                  <a:ext uri="{FF2B5EF4-FFF2-40B4-BE49-F238E27FC236}">
                    <a16:creationId xmlns:a16="http://schemas.microsoft.com/office/drawing/2014/main" id="{BEC6F1D5-6045-CD4C-8070-734DBE5674AF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340ECFB3-AE3C-C247-BD55-8AB43667E5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5E0CEA8B-D1C4-7C4B-914A-00F65A5881F5}"/>
              </a:ext>
            </a:extLst>
          </p:cNvPr>
          <p:cNvGrpSpPr/>
          <p:nvPr/>
        </p:nvGrpSpPr>
        <p:grpSpPr>
          <a:xfrm>
            <a:off x="7035915" y="1910170"/>
            <a:ext cx="580119" cy="630383"/>
            <a:chOff x="2827063" y="3186545"/>
            <a:chExt cx="2747332" cy="1450826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5DB8985D-39F4-8F44-A403-C6B1A782B0D0}"/>
                </a:ext>
              </a:extLst>
            </p:cNvPr>
            <p:cNvGrpSpPr/>
            <p:nvPr/>
          </p:nvGrpSpPr>
          <p:grpSpPr>
            <a:xfrm>
              <a:off x="3376381" y="3186545"/>
              <a:ext cx="1653853" cy="747281"/>
              <a:chOff x="727364" y="2646218"/>
              <a:chExt cx="644235" cy="616528"/>
            </a:xfrm>
          </p:grpSpPr>
          <p:sp>
            <p:nvSpPr>
              <p:cNvPr id="80" name="左大かっこ 79">
                <a:extLst>
                  <a:ext uri="{FF2B5EF4-FFF2-40B4-BE49-F238E27FC236}">
                    <a16:creationId xmlns:a16="http://schemas.microsoft.com/office/drawing/2014/main" id="{B2D35C4B-27B4-764F-8958-36787D794264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588249DC-8231-2147-AE6E-0D3FEE4F3B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0DF810B7-92B7-014C-AE5F-C7E284A3DB2A}"/>
                </a:ext>
              </a:extLst>
            </p:cNvPr>
            <p:cNvGrpSpPr/>
            <p:nvPr/>
          </p:nvGrpSpPr>
          <p:grpSpPr>
            <a:xfrm>
              <a:off x="2827063" y="3667590"/>
              <a:ext cx="1098637" cy="628757"/>
              <a:chOff x="727364" y="2646218"/>
              <a:chExt cx="644235" cy="616528"/>
            </a:xfrm>
          </p:grpSpPr>
          <p:sp>
            <p:nvSpPr>
              <p:cNvPr id="78" name="左大かっこ 77">
                <a:extLst>
                  <a:ext uri="{FF2B5EF4-FFF2-40B4-BE49-F238E27FC236}">
                    <a16:creationId xmlns:a16="http://schemas.microsoft.com/office/drawing/2014/main" id="{401587E2-555B-9440-9643-AB0401BF2422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FCCD4E4E-EA9D-DC47-AB17-DC457C849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AD4FACB2-B13D-C047-BC43-C62DDF6D2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2288" y="3565446"/>
              <a:ext cx="0" cy="3398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3EA74902-0A91-3442-B84A-A0A2A8654ADF}"/>
                </a:ext>
              </a:extLst>
            </p:cNvPr>
            <p:cNvGrpSpPr/>
            <p:nvPr/>
          </p:nvGrpSpPr>
          <p:grpSpPr>
            <a:xfrm>
              <a:off x="4475758" y="3653730"/>
              <a:ext cx="1098637" cy="628757"/>
              <a:chOff x="727364" y="2646218"/>
              <a:chExt cx="644235" cy="616528"/>
            </a:xfrm>
          </p:grpSpPr>
          <p:sp>
            <p:nvSpPr>
              <p:cNvPr id="76" name="左大かっこ 75">
                <a:extLst>
                  <a:ext uri="{FF2B5EF4-FFF2-40B4-BE49-F238E27FC236}">
                    <a16:creationId xmlns:a16="http://schemas.microsoft.com/office/drawing/2014/main" id="{C2EE1481-2242-0443-BFF2-1F855CDA601E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C6E52CC3-6CA2-9E4F-A182-819C5EAAA3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4E62AD60-2A25-1A4C-BD40-66AEFCB4637D}"/>
                </a:ext>
              </a:extLst>
            </p:cNvPr>
            <p:cNvGrpSpPr/>
            <p:nvPr/>
          </p:nvGrpSpPr>
          <p:grpSpPr>
            <a:xfrm>
              <a:off x="3487221" y="4008614"/>
              <a:ext cx="849672" cy="628757"/>
              <a:chOff x="727364" y="2646218"/>
              <a:chExt cx="644235" cy="616528"/>
            </a:xfrm>
          </p:grpSpPr>
          <p:sp>
            <p:nvSpPr>
              <p:cNvPr id="74" name="左大かっこ 73">
                <a:extLst>
                  <a:ext uri="{FF2B5EF4-FFF2-40B4-BE49-F238E27FC236}">
                    <a16:creationId xmlns:a16="http://schemas.microsoft.com/office/drawing/2014/main" id="{3D40E39C-4474-0741-8361-711F43FE3541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6A11DC62-CE43-DC44-8E1D-C157C17BAC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378C4FE7-2305-0241-867A-BEF859CB6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34" y="4008615"/>
              <a:ext cx="0" cy="2279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41A6863B-2582-9B42-8999-C36A4B096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5113" y="4008613"/>
              <a:ext cx="0" cy="2279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84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5DD4B-16D7-EC40-A116-FDA5E148F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1644"/>
            <a:ext cx="9144000" cy="2387600"/>
          </a:xfrm>
        </p:spPr>
        <p:txBody>
          <a:bodyPr/>
          <a:lstStyle/>
          <a:p>
            <a:r>
              <a:rPr lang="ja-JP" altLang="en-US"/>
              <a:t>特徴探索の効率化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73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E4CB02-02CA-514E-B881-3837B2A9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none"/>
              <a:t>既存手法の問題点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8AE619-8DD8-E14A-9AA1-9F5F068AE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802184"/>
          </a:xfrm>
        </p:spPr>
        <p:txBody>
          <a:bodyPr>
            <a:normAutofit/>
          </a:bodyPr>
          <a:lstStyle/>
          <a:p>
            <a:r>
              <a:rPr lang="ja-JP" altLang="en-US"/>
              <a:t>枝刈りがいくら有効に働くとはいえ、探索コストが大きい</a:t>
            </a:r>
            <a:endParaRPr lang="en-US" altLang="ja-JP" dirty="0"/>
          </a:p>
          <a:p>
            <a:r>
              <a:rPr lang="ja-JP" altLang="en-US"/>
              <a:t>スケールしない問題が存在</a:t>
            </a:r>
            <a:endParaRPr lang="en-US" altLang="ja-JP" dirty="0"/>
          </a:p>
          <a:p>
            <a:r>
              <a:rPr lang="ja-JP" altLang="en-US"/>
              <a:t>拡張した</a:t>
            </a:r>
            <a:r>
              <a:rPr lang="en-US" altLang="ja-JP" dirty="0"/>
              <a:t>GBDT</a:t>
            </a:r>
            <a:r>
              <a:rPr lang="ja-JP" altLang="en-US"/>
              <a:t>のモデルにおいては探索回数が増加するため、よりコストがかかる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何かしら探索を効率化する方法が必要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/>
              <a:t>最良優先探索</a:t>
            </a: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確率的探索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7CC8F0-7BE8-7745-B1BE-79A05317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38" name="下矢印 37">
            <a:extLst>
              <a:ext uri="{FF2B5EF4-FFF2-40B4-BE49-F238E27FC236}">
                <a16:creationId xmlns:a16="http://schemas.microsoft.com/office/drawing/2014/main" id="{11AF148E-0671-7E47-AAE6-BC92EBB25728}"/>
              </a:ext>
            </a:extLst>
          </p:cNvPr>
          <p:cNvSpPr/>
          <p:nvPr/>
        </p:nvSpPr>
        <p:spPr>
          <a:xfrm>
            <a:off x="3103183" y="3366655"/>
            <a:ext cx="777441" cy="609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19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075E04-EA7B-344C-B1D3-1F541070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none"/>
              <a:t>最良優先探索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C6F826-E55F-614D-B5B3-FA683BEA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34D1DF24-D830-8644-9C3B-BA7F61DFEFEC}"/>
              </a:ext>
            </a:extLst>
          </p:cNvPr>
          <p:cNvGrpSpPr/>
          <p:nvPr/>
        </p:nvGrpSpPr>
        <p:grpSpPr>
          <a:xfrm>
            <a:off x="1029269" y="2006983"/>
            <a:ext cx="4091954" cy="3249800"/>
            <a:chOff x="602876" y="1690690"/>
            <a:chExt cx="5728447" cy="4514958"/>
          </a:xfrm>
        </p:grpSpPr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FA304B0D-8AE9-4547-8599-BA7BA110D6A3}"/>
                </a:ext>
              </a:extLst>
            </p:cNvPr>
            <p:cNvSpPr/>
            <p:nvPr/>
          </p:nvSpPr>
          <p:spPr>
            <a:xfrm>
              <a:off x="3358085" y="1690690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D20486D-59D1-514A-BAAE-B8A642394BA5}"/>
                </a:ext>
              </a:extLst>
            </p:cNvPr>
            <p:cNvSpPr/>
            <p:nvPr/>
          </p:nvSpPr>
          <p:spPr>
            <a:xfrm>
              <a:off x="1605483" y="2988695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CF6F2738-DDBF-004B-8496-2B35A177AE63}"/>
                </a:ext>
              </a:extLst>
            </p:cNvPr>
            <p:cNvSpPr/>
            <p:nvPr/>
          </p:nvSpPr>
          <p:spPr>
            <a:xfrm>
              <a:off x="5110685" y="2956170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CFCF97B8-00C6-F34B-B3C8-6A5A250BB4CB}"/>
                </a:ext>
              </a:extLst>
            </p:cNvPr>
            <p:cNvSpPr/>
            <p:nvPr/>
          </p:nvSpPr>
          <p:spPr>
            <a:xfrm>
              <a:off x="3358084" y="2956170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593BBC35-F1ED-2B4B-81EB-3C1A8FAF5A11}"/>
                </a:ext>
              </a:extLst>
            </p:cNvPr>
            <p:cNvSpPr/>
            <p:nvPr/>
          </p:nvSpPr>
          <p:spPr>
            <a:xfrm>
              <a:off x="602876" y="4459345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829ECEAE-529A-7947-94CC-FF7D8ADDB4DB}"/>
                </a:ext>
              </a:extLst>
            </p:cNvPr>
            <p:cNvSpPr/>
            <p:nvPr/>
          </p:nvSpPr>
          <p:spPr>
            <a:xfrm>
              <a:off x="1779758" y="4458063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A18A235E-856F-7F44-918F-3008A22128A2}"/>
                </a:ext>
              </a:extLst>
            </p:cNvPr>
            <p:cNvSpPr/>
            <p:nvPr/>
          </p:nvSpPr>
          <p:spPr>
            <a:xfrm>
              <a:off x="2956641" y="4458063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04E3DF9A-7BB2-4B41-A567-F235A1FE665B}"/>
                </a:ext>
              </a:extLst>
            </p:cNvPr>
            <p:cNvSpPr/>
            <p:nvPr/>
          </p:nvSpPr>
          <p:spPr>
            <a:xfrm>
              <a:off x="4364635" y="4405746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9D5159ED-6F08-254B-B7DB-D07DCE907DB9}"/>
                </a:ext>
              </a:extLst>
            </p:cNvPr>
            <p:cNvSpPr/>
            <p:nvPr/>
          </p:nvSpPr>
          <p:spPr>
            <a:xfrm>
              <a:off x="5860676" y="4405746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C3AA59B3-83F7-7047-8238-6441086A5DAC}"/>
                </a:ext>
              </a:extLst>
            </p:cNvPr>
            <p:cNvSpPr/>
            <p:nvPr/>
          </p:nvSpPr>
          <p:spPr>
            <a:xfrm>
              <a:off x="3825863" y="5732820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84779030-C54D-024C-9014-5940E56AF974}"/>
                </a:ext>
              </a:extLst>
            </p:cNvPr>
            <p:cNvSpPr/>
            <p:nvPr/>
          </p:nvSpPr>
          <p:spPr>
            <a:xfrm>
              <a:off x="5235404" y="5732821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FFFDF82F-3AF2-AB4D-A987-A515211984B6}"/>
                </a:ext>
              </a:extLst>
            </p:cNvPr>
            <p:cNvCxnSpPr>
              <a:stCxn id="46" idx="3"/>
              <a:endCxn id="47" idx="7"/>
            </p:cNvCxnSpPr>
            <p:nvPr/>
          </p:nvCxnSpPr>
          <p:spPr>
            <a:xfrm flipH="1">
              <a:off x="2007205" y="2094273"/>
              <a:ext cx="1419805" cy="963666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170DEB2A-FAF3-FA46-A557-0685522C159B}"/>
                </a:ext>
              </a:extLst>
            </p:cNvPr>
            <p:cNvCxnSpPr>
              <a:cxnSpLocks/>
              <a:stCxn id="46" idx="4"/>
              <a:endCxn id="49" idx="0"/>
            </p:cNvCxnSpPr>
            <p:nvPr/>
          </p:nvCxnSpPr>
          <p:spPr>
            <a:xfrm flipH="1">
              <a:off x="3593408" y="2163517"/>
              <a:ext cx="1" cy="792653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29B66753-386E-0549-AED8-607C2062AFFC}"/>
                </a:ext>
              </a:extLst>
            </p:cNvPr>
            <p:cNvCxnSpPr>
              <a:cxnSpLocks/>
              <a:stCxn id="46" idx="5"/>
              <a:endCxn id="48" idx="1"/>
            </p:cNvCxnSpPr>
            <p:nvPr/>
          </p:nvCxnSpPr>
          <p:spPr>
            <a:xfrm>
              <a:off x="3759807" y="2094273"/>
              <a:ext cx="1419803" cy="931141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D74D2C9-BFBF-9C41-AA22-143756CAA4AF}"/>
                </a:ext>
              </a:extLst>
            </p:cNvPr>
            <p:cNvCxnSpPr>
              <a:cxnSpLocks/>
              <a:stCxn id="50" idx="7"/>
              <a:endCxn id="47" idx="3"/>
            </p:cNvCxnSpPr>
            <p:nvPr/>
          </p:nvCxnSpPr>
          <p:spPr>
            <a:xfrm flipV="1">
              <a:off x="1004598" y="3392278"/>
              <a:ext cx="669810" cy="1136311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1B9C01FE-527C-7A42-BF52-1F4D9C4C20F8}"/>
                </a:ext>
              </a:extLst>
            </p:cNvPr>
            <p:cNvCxnSpPr>
              <a:cxnSpLocks/>
              <a:stCxn id="51" idx="0"/>
              <a:endCxn id="47" idx="4"/>
            </p:cNvCxnSpPr>
            <p:nvPr/>
          </p:nvCxnSpPr>
          <p:spPr>
            <a:xfrm flipH="1" flipV="1">
              <a:off x="1840807" y="3461522"/>
              <a:ext cx="174275" cy="996541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CEC44F27-14FB-5F49-9D2D-77444EE252D1}"/>
                </a:ext>
              </a:extLst>
            </p:cNvPr>
            <p:cNvCxnSpPr>
              <a:cxnSpLocks/>
              <a:stCxn id="52" idx="1"/>
              <a:endCxn id="47" idx="5"/>
            </p:cNvCxnSpPr>
            <p:nvPr/>
          </p:nvCxnSpPr>
          <p:spPr>
            <a:xfrm flipH="1" flipV="1">
              <a:off x="2007205" y="3392278"/>
              <a:ext cx="1018361" cy="1135029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B854AF1B-5451-B14E-9C7A-5011C0B1417A}"/>
                </a:ext>
              </a:extLst>
            </p:cNvPr>
            <p:cNvCxnSpPr>
              <a:cxnSpLocks/>
              <a:stCxn id="53" idx="3"/>
              <a:endCxn id="55" idx="0"/>
            </p:cNvCxnSpPr>
            <p:nvPr/>
          </p:nvCxnSpPr>
          <p:spPr>
            <a:xfrm flipH="1">
              <a:off x="4061187" y="4809329"/>
              <a:ext cx="372373" cy="923491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91804DD-8E43-8949-AF91-B69F07474BA8}"/>
                </a:ext>
              </a:extLst>
            </p:cNvPr>
            <p:cNvCxnSpPr>
              <a:cxnSpLocks/>
              <a:stCxn id="53" idx="5"/>
              <a:endCxn id="56" idx="0"/>
            </p:cNvCxnSpPr>
            <p:nvPr/>
          </p:nvCxnSpPr>
          <p:spPr>
            <a:xfrm>
              <a:off x="4766357" y="4809329"/>
              <a:ext cx="704371" cy="923492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93D24A15-CBDD-5A48-B491-37EF50AA9D63}"/>
                </a:ext>
              </a:extLst>
            </p:cNvPr>
            <p:cNvCxnSpPr>
              <a:cxnSpLocks/>
              <a:stCxn id="53" idx="0"/>
              <a:endCxn id="48" idx="3"/>
            </p:cNvCxnSpPr>
            <p:nvPr/>
          </p:nvCxnSpPr>
          <p:spPr>
            <a:xfrm flipV="1">
              <a:off x="4599959" y="3359753"/>
              <a:ext cx="579651" cy="1045993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B5F62919-C2D5-E544-A500-E1FFC388206C}"/>
                </a:ext>
              </a:extLst>
            </p:cNvPr>
            <p:cNvCxnSpPr>
              <a:cxnSpLocks/>
              <a:stCxn id="54" idx="0"/>
              <a:endCxn id="48" idx="5"/>
            </p:cNvCxnSpPr>
            <p:nvPr/>
          </p:nvCxnSpPr>
          <p:spPr>
            <a:xfrm flipH="1" flipV="1">
              <a:off x="5512407" y="3359753"/>
              <a:ext cx="583593" cy="1045993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8C834E3-CFAE-0249-84D8-FA0AFD4D7FFF}"/>
              </a:ext>
            </a:extLst>
          </p:cNvPr>
          <p:cNvSpPr txBox="1"/>
          <p:nvPr/>
        </p:nvSpPr>
        <p:spPr>
          <a:xfrm>
            <a:off x="2185874" y="5581163"/>
            <a:ext cx="1959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/>
              <a:t>深さ優先探索</a:t>
            </a:r>
            <a:endParaRPr kumimoji="1" lang="en-US" altLang="ja-JP" sz="2400" dirty="0"/>
          </a:p>
          <a:p>
            <a:pPr algn="ctr"/>
            <a:r>
              <a:rPr lang="ja-JP" altLang="en-US" sz="2400"/>
              <a:t>既存手法</a:t>
            </a:r>
            <a:endParaRPr kumimoji="1" lang="ja-JP" altLang="en-US" sz="2400"/>
          </a:p>
        </p:txBody>
      </p:sp>
      <p:sp>
        <p:nvSpPr>
          <p:cNvPr id="125" name="円/楕円 124">
            <a:extLst>
              <a:ext uri="{FF2B5EF4-FFF2-40B4-BE49-F238E27FC236}">
                <a16:creationId xmlns:a16="http://schemas.microsoft.com/office/drawing/2014/main" id="{399FD125-AAD4-DE46-B2A7-F8F7AB37C651}"/>
              </a:ext>
            </a:extLst>
          </p:cNvPr>
          <p:cNvSpPr/>
          <p:nvPr/>
        </p:nvSpPr>
        <p:spPr>
          <a:xfrm>
            <a:off x="2997374" y="2006983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>
            <a:extLst>
              <a:ext uri="{FF2B5EF4-FFF2-40B4-BE49-F238E27FC236}">
                <a16:creationId xmlns:a16="http://schemas.microsoft.com/office/drawing/2014/main" id="{0DEE41B6-3E28-D844-A817-6F697FCD0171}"/>
              </a:ext>
            </a:extLst>
          </p:cNvPr>
          <p:cNvSpPr/>
          <p:nvPr/>
        </p:nvSpPr>
        <p:spPr>
          <a:xfrm>
            <a:off x="1745354" y="2939502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A719DF90-3A01-F74F-9F9D-D8873048079F}"/>
              </a:ext>
            </a:extLst>
          </p:cNvPr>
          <p:cNvSpPr/>
          <p:nvPr/>
        </p:nvSpPr>
        <p:spPr>
          <a:xfrm>
            <a:off x="1021939" y="3998897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>
            <a:extLst>
              <a:ext uri="{FF2B5EF4-FFF2-40B4-BE49-F238E27FC236}">
                <a16:creationId xmlns:a16="http://schemas.microsoft.com/office/drawing/2014/main" id="{DC935B59-3067-6E4C-A354-47803F78DD36}"/>
              </a:ext>
            </a:extLst>
          </p:cNvPr>
          <p:cNvSpPr/>
          <p:nvPr/>
        </p:nvSpPr>
        <p:spPr>
          <a:xfrm>
            <a:off x="1866933" y="3999694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>
            <a:extLst>
              <a:ext uri="{FF2B5EF4-FFF2-40B4-BE49-F238E27FC236}">
                <a16:creationId xmlns:a16="http://schemas.microsoft.com/office/drawing/2014/main" id="{B1269051-347F-4848-A42B-AF6A7A0DDC84}"/>
              </a:ext>
            </a:extLst>
          </p:cNvPr>
          <p:cNvSpPr/>
          <p:nvPr/>
        </p:nvSpPr>
        <p:spPr>
          <a:xfrm>
            <a:off x="2713467" y="3998897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0B004F-CAE4-BC4B-ADB3-23A41404A40A}"/>
              </a:ext>
            </a:extLst>
          </p:cNvPr>
          <p:cNvSpPr/>
          <p:nvPr/>
        </p:nvSpPr>
        <p:spPr>
          <a:xfrm>
            <a:off x="3001518" y="2918034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89A942B4-3696-214E-9DE4-F638D77FE00A}"/>
              </a:ext>
            </a:extLst>
          </p:cNvPr>
          <p:cNvGrpSpPr/>
          <p:nvPr/>
        </p:nvGrpSpPr>
        <p:grpSpPr>
          <a:xfrm>
            <a:off x="6564623" y="2006982"/>
            <a:ext cx="4091954" cy="3249800"/>
            <a:chOff x="602876" y="1690690"/>
            <a:chExt cx="5728447" cy="4514958"/>
          </a:xfrm>
        </p:grpSpPr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1452394-0C04-3E42-9C31-F735C3ACF861}"/>
                </a:ext>
              </a:extLst>
            </p:cNvPr>
            <p:cNvSpPr/>
            <p:nvPr/>
          </p:nvSpPr>
          <p:spPr>
            <a:xfrm>
              <a:off x="3358085" y="1690690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3" name="円/楕円 132">
              <a:extLst>
                <a:ext uri="{FF2B5EF4-FFF2-40B4-BE49-F238E27FC236}">
                  <a16:creationId xmlns:a16="http://schemas.microsoft.com/office/drawing/2014/main" id="{B13E8DF1-FDB9-034A-A583-C8F8C3772328}"/>
                </a:ext>
              </a:extLst>
            </p:cNvPr>
            <p:cNvSpPr/>
            <p:nvPr/>
          </p:nvSpPr>
          <p:spPr>
            <a:xfrm>
              <a:off x="1605483" y="2988695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10E54355-DD55-7241-832F-BA4E30FD75BA}"/>
                </a:ext>
              </a:extLst>
            </p:cNvPr>
            <p:cNvSpPr/>
            <p:nvPr/>
          </p:nvSpPr>
          <p:spPr>
            <a:xfrm>
              <a:off x="5110685" y="2956170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712DEE7E-9AFC-C649-BAEF-A2EFAF2F73F9}"/>
                </a:ext>
              </a:extLst>
            </p:cNvPr>
            <p:cNvSpPr/>
            <p:nvPr/>
          </p:nvSpPr>
          <p:spPr>
            <a:xfrm>
              <a:off x="3358084" y="2956170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円/楕円 135">
              <a:extLst>
                <a:ext uri="{FF2B5EF4-FFF2-40B4-BE49-F238E27FC236}">
                  <a16:creationId xmlns:a16="http://schemas.microsoft.com/office/drawing/2014/main" id="{0C379E4C-2769-A246-B049-83CA5897FCBD}"/>
                </a:ext>
              </a:extLst>
            </p:cNvPr>
            <p:cNvSpPr/>
            <p:nvPr/>
          </p:nvSpPr>
          <p:spPr>
            <a:xfrm>
              <a:off x="602876" y="4459345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F2DF6968-E7D0-4043-A405-3F460C5F30FB}"/>
                </a:ext>
              </a:extLst>
            </p:cNvPr>
            <p:cNvSpPr/>
            <p:nvPr/>
          </p:nvSpPr>
          <p:spPr>
            <a:xfrm>
              <a:off x="1779758" y="4458063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0D7F101F-7D61-1F40-9C5E-AC79ECAFCEAB}"/>
                </a:ext>
              </a:extLst>
            </p:cNvPr>
            <p:cNvSpPr/>
            <p:nvPr/>
          </p:nvSpPr>
          <p:spPr>
            <a:xfrm>
              <a:off x="2956641" y="4458063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675BEFEC-6715-0A4D-B5FF-5C1817695A5E}"/>
                </a:ext>
              </a:extLst>
            </p:cNvPr>
            <p:cNvSpPr/>
            <p:nvPr/>
          </p:nvSpPr>
          <p:spPr>
            <a:xfrm>
              <a:off x="4364635" y="4405746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:a16="http://schemas.microsoft.com/office/drawing/2014/main" id="{DBDF1216-F72D-FF43-8025-61D646BBDF37}"/>
                </a:ext>
              </a:extLst>
            </p:cNvPr>
            <p:cNvSpPr/>
            <p:nvPr/>
          </p:nvSpPr>
          <p:spPr>
            <a:xfrm>
              <a:off x="5860676" y="4405746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52DCD523-3E9C-C24F-A56C-19422F863C29}"/>
                </a:ext>
              </a:extLst>
            </p:cNvPr>
            <p:cNvSpPr/>
            <p:nvPr/>
          </p:nvSpPr>
          <p:spPr>
            <a:xfrm>
              <a:off x="3825863" y="5732820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BAC0A5D0-191E-1041-A526-45561DD6753B}"/>
                </a:ext>
              </a:extLst>
            </p:cNvPr>
            <p:cNvSpPr/>
            <p:nvPr/>
          </p:nvSpPr>
          <p:spPr>
            <a:xfrm>
              <a:off x="5235404" y="5732821"/>
              <a:ext cx="470647" cy="4728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95714A9F-3114-024E-92FC-7A248C2AE01C}"/>
                </a:ext>
              </a:extLst>
            </p:cNvPr>
            <p:cNvCxnSpPr>
              <a:stCxn id="132" idx="3"/>
              <a:endCxn id="133" idx="7"/>
            </p:cNvCxnSpPr>
            <p:nvPr/>
          </p:nvCxnSpPr>
          <p:spPr>
            <a:xfrm flipH="1">
              <a:off x="2007205" y="2094273"/>
              <a:ext cx="1419805" cy="963666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F6B46CE8-763F-FF4F-8670-5A1604CCB107}"/>
                </a:ext>
              </a:extLst>
            </p:cNvPr>
            <p:cNvCxnSpPr>
              <a:cxnSpLocks/>
              <a:stCxn id="132" idx="4"/>
              <a:endCxn id="135" idx="0"/>
            </p:cNvCxnSpPr>
            <p:nvPr/>
          </p:nvCxnSpPr>
          <p:spPr>
            <a:xfrm flipH="1">
              <a:off x="3593408" y="2163517"/>
              <a:ext cx="1" cy="792653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49C4092E-A4A3-1146-9662-8F233F8A8151}"/>
                </a:ext>
              </a:extLst>
            </p:cNvPr>
            <p:cNvCxnSpPr>
              <a:cxnSpLocks/>
              <a:stCxn id="132" idx="5"/>
              <a:endCxn id="134" idx="1"/>
            </p:cNvCxnSpPr>
            <p:nvPr/>
          </p:nvCxnSpPr>
          <p:spPr>
            <a:xfrm>
              <a:off x="3759807" y="2094273"/>
              <a:ext cx="1419803" cy="931141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C64FE1BF-047B-CA47-9A7F-865FD5536673}"/>
                </a:ext>
              </a:extLst>
            </p:cNvPr>
            <p:cNvCxnSpPr>
              <a:cxnSpLocks/>
              <a:stCxn id="136" idx="7"/>
              <a:endCxn id="133" idx="3"/>
            </p:cNvCxnSpPr>
            <p:nvPr/>
          </p:nvCxnSpPr>
          <p:spPr>
            <a:xfrm flipV="1">
              <a:off x="1004598" y="3392278"/>
              <a:ext cx="669810" cy="1136311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3FE19182-B6A1-EB45-96C1-1BB9B40B8CF3}"/>
                </a:ext>
              </a:extLst>
            </p:cNvPr>
            <p:cNvCxnSpPr>
              <a:cxnSpLocks/>
              <a:stCxn id="137" idx="0"/>
              <a:endCxn id="133" idx="4"/>
            </p:cNvCxnSpPr>
            <p:nvPr/>
          </p:nvCxnSpPr>
          <p:spPr>
            <a:xfrm flipH="1" flipV="1">
              <a:off x="1840807" y="3461522"/>
              <a:ext cx="174275" cy="996541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BB088D94-EEBD-F44D-A972-B26E1F9D59BA}"/>
                </a:ext>
              </a:extLst>
            </p:cNvPr>
            <p:cNvCxnSpPr>
              <a:cxnSpLocks/>
              <a:stCxn id="138" idx="1"/>
              <a:endCxn id="133" idx="5"/>
            </p:cNvCxnSpPr>
            <p:nvPr/>
          </p:nvCxnSpPr>
          <p:spPr>
            <a:xfrm flipH="1" flipV="1">
              <a:off x="2007205" y="3392278"/>
              <a:ext cx="1018361" cy="1135029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直線コネクタ 148">
              <a:extLst>
                <a:ext uri="{FF2B5EF4-FFF2-40B4-BE49-F238E27FC236}">
                  <a16:creationId xmlns:a16="http://schemas.microsoft.com/office/drawing/2014/main" id="{0B37D6AD-B0E6-664D-96EE-E1E3971035D4}"/>
                </a:ext>
              </a:extLst>
            </p:cNvPr>
            <p:cNvCxnSpPr>
              <a:cxnSpLocks/>
              <a:stCxn id="139" idx="3"/>
              <a:endCxn id="141" idx="0"/>
            </p:cNvCxnSpPr>
            <p:nvPr/>
          </p:nvCxnSpPr>
          <p:spPr>
            <a:xfrm flipH="1">
              <a:off x="4061187" y="4809329"/>
              <a:ext cx="372373" cy="923491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線コネクタ 149">
              <a:extLst>
                <a:ext uri="{FF2B5EF4-FFF2-40B4-BE49-F238E27FC236}">
                  <a16:creationId xmlns:a16="http://schemas.microsoft.com/office/drawing/2014/main" id="{B89FDD51-F3FE-A54D-96DA-57632FBD68EB}"/>
                </a:ext>
              </a:extLst>
            </p:cNvPr>
            <p:cNvCxnSpPr>
              <a:cxnSpLocks/>
              <a:stCxn id="139" idx="5"/>
              <a:endCxn id="142" idx="0"/>
            </p:cNvCxnSpPr>
            <p:nvPr/>
          </p:nvCxnSpPr>
          <p:spPr>
            <a:xfrm>
              <a:off x="4766357" y="4809329"/>
              <a:ext cx="704371" cy="923492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直線コネクタ 150">
              <a:extLst>
                <a:ext uri="{FF2B5EF4-FFF2-40B4-BE49-F238E27FC236}">
                  <a16:creationId xmlns:a16="http://schemas.microsoft.com/office/drawing/2014/main" id="{E671E995-7775-2149-B1AE-B85BFBFC40CF}"/>
                </a:ext>
              </a:extLst>
            </p:cNvPr>
            <p:cNvCxnSpPr>
              <a:cxnSpLocks/>
              <a:stCxn id="139" idx="0"/>
              <a:endCxn id="134" idx="3"/>
            </p:cNvCxnSpPr>
            <p:nvPr/>
          </p:nvCxnSpPr>
          <p:spPr>
            <a:xfrm flipV="1">
              <a:off x="4599959" y="3359753"/>
              <a:ext cx="579651" cy="1045993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線コネクタ 151">
              <a:extLst>
                <a:ext uri="{FF2B5EF4-FFF2-40B4-BE49-F238E27FC236}">
                  <a16:creationId xmlns:a16="http://schemas.microsoft.com/office/drawing/2014/main" id="{FEE29924-CB00-3545-BB42-09CDD7DF4499}"/>
                </a:ext>
              </a:extLst>
            </p:cNvPr>
            <p:cNvCxnSpPr>
              <a:cxnSpLocks/>
              <a:stCxn id="140" idx="0"/>
              <a:endCxn id="134" idx="5"/>
            </p:cNvCxnSpPr>
            <p:nvPr/>
          </p:nvCxnSpPr>
          <p:spPr>
            <a:xfrm flipH="1" flipV="1">
              <a:off x="5512407" y="3359753"/>
              <a:ext cx="583593" cy="1045993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806212B7-6737-2C49-B062-D56964D8DC8D}"/>
              </a:ext>
            </a:extLst>
          </p:cNvPr>
          <p:cNvSpPr txBox="1"/>
          <p:nvPr/>
        </p:nvSpPr>
        <p:spPr>
          <a:xfrm>
            <a:off x="7685161" y="5701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最良優先探索</a:t>
            </a:r>
          </a:p>
        </p:txBody>
      </p:sp>
      <p:cxnSp>
        <p:nvCxnSpPr>
          <p:cNvPr id="155" name="直線コネクタ 154">
            <a:extLst>
              <a:ext uri="{FF2B5EF4-FFF2-40B4-BE49-F238E27FC236}">
                <a16:creationId xmlns:a16="http://schemas.microsoft.com/office/drawing/2014/main" id="{C4458DC2-23CA-9B4D-B1E0-72A0DA147018}"/>
              </a:ext>
            </a:extLst>
          </p:cNvPr>
          <p:cNvCxnSpPr/>
          <p:nvPr/>
        </p:nvCxnSpPr>
        <p:spPr>
          <a:xfrm flipH="1">
            <a:off x="2034686" y="2286100"/>
            <a:ext cx="1014198" cy="69363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9C2A8AAD-C0F5-D44B-9D9D-9F851413ABBA}"/>
              </a:ext>
            </a:extLst>
          </p:cNvPr>
          <p:cNvCxnSpPr>
            <a:cxnSpLocks/>
          </p:cNvCxnSpPr>
          <p:nvPr/>
        </p:nvCxnSpPr>
        <p:spPr>
          <a:xfrm flipV="1">
            <a:off x="1304855" y="3234033"/>
            <a:ext cx="478460" cy="81790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4DB20803-4377-7D46-8DEC-EB91ADCC71E3}"/>
              </a:ext>
            </a:extLst>
          </p:cNvPr>
          <p:cNvCxnSpPr>
            <a:cxnSpLocks/>
          </p:cNvCxnSpPr>
          <p:nvPr/>
        </p:nvCxnSpPr>
        <p:spPr>
          <a:xfrm flipH="1" flipV="1">
            <a:off x="1915822" y="3256578"/>
            <a:ext cx="124488" cy="71729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線コネクタ 157">
            <a:extLst>
              <a:ext uri="{FF2B5EF4-FFF2-40B4-BE49-F238E27FC236}">
                <a16:creationId xmlns:a16="http://schemas.microsoft.com/office/drawing/2014/main" id="{A4737A58-DE6B-084A-ABC5-D23EA8ADF4FA}"/>
              </a:ext>
            </a:extLst>
          </p:cNvPr>
          <p:cNvCxnSpPr>
            <a:cxnSpLocks/>
          </p:cNvCxnSpPr>
          <p:nvPr/>
        </p:nvCxnSpPr>
        <p:spPr>
          <a:xfrm flipH="1" flipV="1">
            <a:off x="2021036" y="3220385"/>
            <a:ext cx="727437" cy="816977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CEC95447-28A3-3D4D-8C1C-81837DDE369F}"/>
              </a:ext>
            </a:extLst>
          </p:cNvPr>
          <p:cNvCxnSpPr>
            <a:cxnSpLocks/>
          </p:cNvCxnSpPr>
          <p:nvPr/>
        </p:nvCxnSpPr>
        <p:spPr>
          <a:xfrm flipH="1">
            <a:off x="3167743" y="2349589"/>
            <a:ext cx="1" cy="57054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円/楕円 159">
            <a:extLst>
              <a:ext uri="{FF2B5EF4-FFF2-40B4-BE49-F238E27FC236}">
                <a16:creationId xmlns:a16="http://schemas.microsoft.com/office/drawing/2014/main" id="{ACF4D714-D6C8-834A-9EFF-4DE387C761DE}"/>
              </a:ext>
            </a:extLst>
          </p:cNvPr>
          <p:cNvSpPr/>
          <p:nvPr/>
        </p:nvSpPr>
        <p:spPr>
          <a:xfrm>
            <a:off x="8534192" y="2006021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4D437837-6358-B94C-BD1E-1689C8F5E530}"/>
              </a:ext>
            </a:extLst>
          </p:cNvPr>
          <p:cNvSpPr txBox="1"/>
          <p:nvPr/>
        </p:nvSpPr>
        <p:spPr>
          <a:xfrm>
            <a:off x="6904432" y="2878836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228B6330-3B1A-CB40-8735-4A19A7FF379C}"/>
              </a:ext>
            </a:extLst>
          </p:cNvPr>
          <p:cNvSpPr txBox="1"/>
          <p:nvPr/>
        </p:nvSpPr>
        <p:spPr>
          <a:xfrm>
            <a:off x="8197215" y="2856276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A84682D2-5D14-034A-B764-B531C5875B32}"/>
              </a:ext>
            </a:extLst>
          </p:cNvPr>
          <p:cNvSpPr txBox="1"/>
          <p:nvPr/>
        </p:nvSpPr>
        <p:spPr>
          <a:xfrm>
            <a:off x="9432891" y="2879138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A21C5856-4DF5-5A4A-939D-0810153D7242}"/>
              </a:ext>
            </a:extLst>
          </p:cNvPr>
          <p:cNvCxnSpPr>
            <a:cxnSpLocks/>
          </p:cNvCxnSpPr>
          <p:nvPr/>
        </p:nvCxnSpPr>
        <p:spPr>
          <a:xfrm>
            <a:off x="8821960" y="2286099"/>
            <a:ext cx="1014196" cy="670222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2CF90643-B75D-A14E-87FF-D56BD7884A5F}"/>
              </a:ext>
            </a:extLst>
          </p:cNvPr>
          <p:cNvSpPr/>
          <p:nvPr/>
        </p:nvSpPr>
        <p:spPr>
          <a:xfrm>
            <a:off x="9780477" y="2921444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29BF3D34-0885-A64A-BE79-BE93AE3E2E08}"/>
              </a:ext>
            </a:extLst>
          </p:cNvPr>
          <p:cNvSpPr txBox="1"/>
          <p:nvPr/>
        </p:nvSpPr>
        <p:spPr>
          <a:xfrm>
            <a:off x="8929863" y="3922466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502CFD0F-A61A-1F4B-A80C-1FFF75A566CA}"/>
              </a:ext>
            </a:extLst>
          </p:cNvPr>
          <p:cNvSpPr txBox="1"/>
          <p:nvPr/>
        </p:nvSpPr>
        <p:spPr>
          <a:xfrm>
            <a:off x="10031574" y="3899906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168" name="円/楕円 167">
            <a:extLst>
              <a:ext uri="{FF2B5EF4-FFF2-40B4-BE49-F238E27FC236}">
                <a16:creationId xmlns:a16="http://schemas.microsoft.com/office/drawing/2014/main" id="{FA18479C-813D-A241-9DE2-D9BCA0408593}"/>
              </a:ext>
            </a:extLst>
          </p:cNvPr>
          <p:cNvSpPr/>
          <p:nvPr/>
        </p:nvSpPr>
        <p:spPr>
          <a:xfrm>
            <a:off x="9251728" y="3961239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6135FB5E-C11D-EF4E-99CA-DAC229E25D39}"/>
              </a:ext>
            </a:extLst>
          </p:cNvPr>
          <p:cNvCxnSpPr>
            <a:cxnSpLocks/>
          </p:cNvCxnSpPr>
          <p:nvPr/>
        </p:nvCxnSpPr>
        <p:spPr>
          <a:xfrm flipV="1">
            <a:off x="9422098" y="3210621"/>
            <a:ext cx="414057" cy="75289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D435EA92-97B2-D042-8127-1909B1FBD99E}"/>
              </a:ext>
            </a:extLst>
          </p:cNvPr>
          <p:cNvSpPr txBox="1"/>
          <p:nvPr/>
        </p:nvSpPr>
        <p:spPr>
          <a:xfrm>
            <a:off x="8522703" y="4907382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4F285377-3E34-4C41-B718-B74019F7D480}"/>
              </a:ext>
            </a:extLst>
          </p:cNvPr>
          <p:cNvSpPr txBox="1"/>
          <p:nvPr/>
        </p:nvSpPr>
        <p:spPr>
          <a:xfrm>
            <a:off x="9583470" y="4884822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173" name="円/楕円 172">
            <a:extLst>
              <a:ext uri="{FF2B5EF4-FFF2-40B4-BE49-F238E27FC236}">
                <a16:creationId xmlns:a16="http://schemas.microsoft.com/office/drawing/2014/main" id="{313C925C-9F89-6E46-BC73-637A30EE4806}"/>
              </a:ext>
            </a:extLst>
          </p:cNvPr>
          <p:cNvSpPr/>
          <p:nvPr/>
        </p:nvSpPr>
        <p:spPr>
          <a:xfrm>
            <a:off x="8852572" y="4919714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4" name="直線コネクタ 173">
            <a:extLst>
              <a:ext uri="{FF2B5EF4-FFF2-40B4-BE49-F238E27FC236}">
                <a16:creationId xmlns:a16="http://schemas.microsoft.com/office/drawing/2014/main" id="{72CF045D-13F8-B644-9EA8-163596746562}"/>
              </a:ext>
            </a:extLst>
          </p:cNvPr>
          <p:cNvCxnSpPr>
            <a:cxnSpLocks/>
          </p:cNvCxnSpPr>
          <p:nvPr/>
        </p:nvCxnSpPr>
        <p:spPr>
          <a:xfrm flipH="1">
            <a:off x="9050868" y="4240356"/>
            <a:ext cx="265994" cy="66471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円/楕円 174">
            <a:extLst>
              <a:ext uri="{FF2B5EF4-FFF2-40B4-BE49-F238E27FC236}">
                <a16:creationId xmlns:a16="http://schemas.microsoft.com/office/drawing/2014/main" id="{32EC9933-8DF8-F543-87C6-BB1058991609}"/>
              </a:ext>
            </a:extLst>
          </p:cNvPr>
          <p:cNvSpPr/>
          <p:nvPr/>
        </p:nvSpPr>
        <p:spPr>
          <a:xfrm>
            <a:off x="8536900" y="2921123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79F94D01-A07F-824A-AB54-88766EA93557}"/>
              </a:ext>
            </a:extLst>
          </p:cNvPr>
          <p:cNvCxnSpPr>
            <a:cxnSpLocks/>
          </p:cNvCxnSpPr>
          <p:nvPr/>
        </p:nvCxnSpPr>
        <p:spPr>
          <a:xfrm flipH="1">
            <a:off x="8700823" y="2350583"/>
            <a:ext cx="1" cy="57054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F0E32CC8-6F3C-AF45-8E8C-9D7C793830B4}"/>
              </a:ext>
            </a:extLst>
          </p:cNvPr>
          <p:cNvSpPr txBox="1"/>
          <p:nvPr/>
        </p:nvSpPr>
        <p:spPr>
          <a:xfrm>
            <a:off x="1365350" y="2856276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92975BE1-06AB-8240-AEFD-4D98188E6FAE}"/>
              </a:ext>
            </a:extLst>
          </p:cNvPr>
          <p:cNvSpPr txBox="1"/>
          <p:nvPr/>
        </p:nvSpPr>
        <p:spPr>
          <a:xfrm>
            <a:off x="685630" y="3938230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6D963FD6-999C-D84C-84CF-DA11C2EE9716}"/>
              </a:ext>
            </a:extLst>
          </p:cNvPr>
          <p:cNvCxnSpPr>
            <a:cxnSpLocks/>
            <a:stCxn id="137" idx="3"/>
            <a:endCxn id="186" idx="0"/>
          </p:cNvCxnSpPr>
          <p:nvPr/>
        </p:nvCxnSpPr>
        <p:spPr>
          <a:xfrm flipH="1">
            <a:off x="7152821" y="4289389"/>
            <a:ext cx="301708" cy="615581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DF82AC57-111B-DE4C-B2E6-042EAAE1E463}"/>
              </a:ext>
            </a:extLst>
          </p:cNvPr>
          <p:cNvCxnSpPr>
            <a:cxnSpLocks/>
            <a:stCxn id="187" idx="0"/>
            <a:endCxn id="137" idx="5"/>
          </p:cNvCxnSpPr>
          <p:nvPr/>
        </p:nvCxnSpPr>
        <p:spPr>
          <a:xfrm flipH="1" flipV="1">
            <a:off x="7692254" y="4289389"/>
            <a:ext cx="342861" cy="615682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円/楕円 185">
            <a:extLst>
              <a:ext uri="{FF2B5EF4-FFF2-40B4-BE49-F238E27FC236}">
                <a16:creationId xmlns:a16="http://schemas.microsoft.com/office/drawing/2014/main" id="{FE6FD840-33DB-2C42-958D-2298B69F2EFD}"/>
              </a:ext>
            </a:extLst>
          </p:cNvPr>
          <p:cNvSpPr/>
          <p:nvPr/>
        </p:nvSpPr>
        <p:spPr>
          <a:xfrm>
            <a:off x="6984724" y="4904970"/>
            <a:ext cx="336193" cy="3403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円/楕円 186">
            <a:extLst>
              <a:ext uri="{FF2B5EF4-FFF2-40B4-BE49-F238E27FC236}">
                <a16:creationId xmlns:a16="http://schemas.microsoft.com/office/drawing/2014/main" id="{001D34C6-758E-3047-BC87-A64A1CD5A3E9}"/>
              </a:ext>
            </a:extLst>
          </p:cNvPr>
          <p:cNvSpPr/>
          <p:nvPr/>
        </p:nvSpPr>
        <p:spPr>
          <a:xfrm>
            <a:off x="7867018" y="4905071"/>
            <a:ext cx="336193" cy="3403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2" name="直線コネクタ 191">
            <a:extLst>
              <a:ext uri="{FF2B5EF4-FFF2-40B4-BE49-F238E27FC236}">
                <a16:creationId xmlns:a16="http://schemas.microsoft.com/office/drawing/2014/main" id="{0FB8B856-5388-B445-8A43-596486D580BC}"/>
              </a:ext>
            </a:extLst>
          </p:cNvPr>
          <p:cNvCxnSpPr>
            <a:cxnSpLocks/>
            <a:endCxn id="194" idx="0"/>
          </p:cNvCxnSpPr>
          <p:nvPr/>
        </p:nvCxnSpPr>
        <p:spPr>
          <a:xfrm flipH="1">
            <a:off x="1627737" y="4305309"/>
            <a:ext cx="301708" cy="615581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線コネクタ 192">
            <a:extLst>
              <a:ext uri="{FF2B5EF4-FFF2-40B4-BE49-F238E27FC236}">
                <a16:creationId xmlns:a16="http://schemas.microsoft.com/office/drawing/2014/main" id="{BAB5ED9D-37FB-284A-8FE1-CB3F411C7417}"/>
              </a:ext>
            </a:extLst>
          </p:cNvPr>
          <p:cNvCxnSpPr>
            <a:cxnSpLocks/>
            <a:stCxn id="195" idx="0"/>
          </p:cNvCxnSpPr>
          <p:nvPr/>
        </p:nvCxnSpPr>
        <p:spPr>
          <a:xfrm flipH="1" flipV="1">
            <a:off x="2167170" y="4305309"/>
            <a:ext cx="342861" cy="615682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円/楕円 193">
            <a:extLst>
              <a:ext uri="{FF2B5EF4-FFF2-40B4-BE49-F238E27FC236}">
                <a16:creationId xmlns:a16="http://schemas.microsoft.com/office/drawing/2014/main" id="{4E236AD3-DB39-4343-A05C-29BA490E3435}"/>
              </a:ext>
            </a:extLst>
          </p:cNvPr>
          <p:cNvSpPr/>
          <p:nvPr/>
        </p:nvSpPr>
        <p:spPr>
          <a:xfrm>
            <a:off x="1459640" y="4920890"/>
            <a:ext cx="336193" cy="3403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円/楕円 194">
            <a:extLst>
              <a:ext uri="{FF2B5EF4-FFF2-40B4-BE49-F238E27FC236}">
                <a16:creationId xmlns:a16="http://schemas.microsoft.com/office/drawing/2014/main" id="{06D996FB-C2D9-8744-B554-7EFAE67226C9}"/>
              </a:ext>
            </a:extLst>
          </p:cNvPr>
          <p:cNvSpPr/>
          <p:nvPr/>
        </p:nvSpPr>
        <p:spPr>
          <a:xfrm>
            <a:off x="2341934" y="4920991"/>
            <a:ext cx="336193" cy="3403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テキスト ボックス 195">
            <a:extLst>
              <a:ext uri="{FF2B5EF4-FFF2-40B4-BE49-F238E27FC236}">
                <a16:creationId xmlns:a16="http://schemas.microsoft.com/office/drawing/2014/main" id="{D3CAC49A-ABDC-4645-8FED-2A171FD0A7F3}"/>
              </a:ext>
            </a:extLst>
          </p:cNvPr>
          <p:cNvSpPr txBox="1"/>
          <p:nvPr/>
        </p:nvSpPr>
        <p:spPr>
          <a:xfrm>
            <a:off x="1531857" y="3936959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197" name="乗算記号 196">
            <a:extLst>
              <a:ext uri="{FF2B5EF4-FFF2-40B4-BE49-F238E27FC236}">
                <a16:creationId xmlns:a16="http://schemas.microsoft.com/office/drawing/2014/main" id="{4A675F32-E992-C24D-9709-E973167295D8}"/>
              </a:ext>
            </a:extLst>
          </p:cNvPr>
          <p:cNvSpPr/>
          <p:nvPr/>
        </p:nvSpPr>
        <p:spPr>
          <a:xfrm>
            <a:off x="1304855" y="4572713"/>
            <a:ext cx="1573855" cy="796334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34F75DC0-270A-6344-A557-ED7249CF6C78}"/>
              </a:ext>
            </a:extLst>
          </p:cNvPr>
          <p:cNvSpPr txBox="1"/>
          <p:nvPr/>
        </p:nvSpPr>
        <p:spPr>
          <a:xfrm>
            <a:off x="2383362" y="3943935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09D323F7-BC69-1C46-991D-E29C7C0B6F19}"/>
              </a:ext>
            </a:extLst>
          </p:cNvPr>
          <p:cNvSpPr txBox="1"/>
          <p:nvPr/>
        </p:nvSpPr>
        <p:spPr>
          <a:xfrm>
            <a:off x="2631413" y="2853825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id="{4822736E-475B-AC47-97F6-026C8A3CC7E6}"/>
              </a:ext>
            </a:extLst>
          </p:cNvPr>
          <p:cNvSpPr/>
          <p:nvPr/>
        </p:nvSpPr>
        <p:spPr>
          <a:xfrm>
            <a:off x="4246805" y="2918614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1" name="直線コネクタ 200">
            <a:extLst>
              <a:ext uri="{FF2B5EF4-FFF2-40B4-BE49-F238E27FC236}">
                <a16:creationId xmlns:a16="http://schemas.microsoft.com/office/drawing/2014/main" id="{BAFB2762-8D8C-6245-839A-E62B0ACB2A99}"/>
              </a:ext>
            </a:extLst>
          </p:cNvPr>
          <p:cNvCxnSpPr>
            <a:cxnSpLocks/>
            <a:stCxn id="125" idx="5"/>
            <a:endCxn id="48" idx="1"/>
          </p:cNvCxnSpPr>
          <p:nvPr/>
        </p:nvCxnSpPr>
        <p:spPr>
          <a:xfrm>
            <a:off x="3284333" y="2297476"/>
            <a:ext cx="1014196" cy="670222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D30FB388-93FC-2845-B915-F21E7778960C}"/>
              </a:ext>
            </a:extLst>
          </p:cNvPr>
          <p:cNvSpPr txBox="1"/>
          <p:nvPr/>
        </p:nvSpPr>
        <p:spPr>
          <a:xfrm>
            <a:off x="3903857" y="2829071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id="{6C36B342-88C1-F740-ACED-E48A5F251EE3}"/>
              </a:ext>
            </a:extLst>
          </p:cNvPr>
          <p:cNvSpPr/>
          <p:nvPr/>
        </p:nvSpPr>
        <p:spPr>
          <a:xfrm>
            <a:off x="3716254" y="3958108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7" name="直線コネクタ 206">
            <a:extLst>
              <a:ext uri="{FF2B5EF4-FFF2-40B4-BE49-F238E27FC236}">
                <a16:creationId xmlns:a16="http://schemas.microsoft.com/office/drawing/2014/main" id="{BEC58FEC-9738-0E4F-8D75-078365662C84}"/>
              </a:ext>
            </a:extLst>
          </p:cNvPr>
          <p:cNvCxnSpPr>
            <a:cxnSpLocks/>
            <a:stCxn id="200" idx="3"/>
            <a:endCxn id="53" idx="0"/>
          </p:cNvCxnSpPr>
          <p:nvPr/>
        </p:nvCxnSpPr>
        <p:spPr>
          <a:xfrm flipH="1">
            <a:off x="3884472" y="3209107"/>
            <a:ext cx="411567" cy="75213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AE5B890B-D2B6-A24A-9FC1-947639B64BFC}"/>
              </a:ext>
            </a:extLst>
          </p:cNvPr>
          <p:cNvSpPr txBox="1"/>
          <p:nvPr/>
        </p:nvSpPr>
        <p:spPr>
          <a:xfrm>
            <a:off x="3397779" y="3936958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211" name="円/楕円 210">
            <a:extLst>
              <a:ext uri="{FF2B5EF4-FFF2-40B4-BE49-F238E27FC236}">
                <a16:creationId xmlns:a16="http://schemas.microsoft.com/office/drawing/2014/main" id="{A6FDAE05-DB83-A643-88CE-BC95D484B645}"/>
              </a:ext>
            </a:extLst>
          </p:cNvPr>
          <p:cNvSpPr/>
          <p:nvPr/>
        </p:nvSpPr>
        <p:spPr>
          <a:xfrm>
            <a:off x="3336678" y="4916271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4B931F54-DDDD-5447-90A2-B269B3E27F96}"/>
              </a:ext>
            </a:extLst>
          </p:cNvPr>
          <p:cNvCxnSpPr>
            <a:cxnSpLocks/>
            <a:stCxn id="206" idx="3"/>
          </p:cNvCxnSpPr>
          <p:nvPr/>
        </p:nvCxnSpPr>
        <p:spPr>
          <a:xfrm flipH="1">
            <a:off x="3504898" y="4248601"/>
            <a:ext cx="260590" cy="670802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B07D2637-0650-404A-9C2C-7A56B11D4AA4}"/>
              </a:ext>
            </a:extLst>
          </p:cNvPr>
          <p:cNvSpPr txBox="1"/>
          <p:nvPr/>
        </p:nvSpPr>
        <p:spPr>
          <a:xfrm>
            <a:off x="3016259" y="4828828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215" name="円/楕円 214">
            <a:extLst>
              <a:ext uri="{FF2B5EF4-FFF2-40B4-BE49-F238E27FC236}">
                <a16:creationId xmlns:a16="http://schemas.microsoft.com/office/drawing/2014/main" id="{31D4ABEF-743A-1745-8C86-F194FC93C6AC}"/>
              </a:ext>
            </a:extLst>
          </p:cNvPr>
          <p:cNvSpPr/>
          <p:nvPr/>
        </p:nvSpPr>
        <p:spPr>
          <a:xfrm>
            <a:off x="4334590" y="4918488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6" name="直線コネクタ 215">
            <a:extLst>
              <a:ext uri="{FF2B5EF4-FFF2-40B4-BE49-F238E27FC236}">
                <a16:creationId xmlns:a16="http://schemas.microsoft.com/office/drawing/2014/main" id="{83EDAEB2-F98B-E341-BF4F-26C76A2F5F39}"/>
              </a:ext>
            </a:extLst>
          </p:cNvPr>
          <p:cNvCxnSpPr>
            <a:cxnSpLocks/>
            <a:stCxn id="206" idx="5"/>
          </p:cNvCxnSpPr>
          <p:nvPr/>
        </p:nvCxnSpPr>
        <p:spPr>
          <a:xfrm>
            <a:off x="4003213" y="4248601"/>
            <a:ext cx="499597" cy="67301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A074C8AF-06D5-C244-A354-9FE7790D9002}"/>
              </a:ext>
            </a:extLst>
          </p:cNvPr>
          <p:cNvSpPr txBox="1"/>
          <p:nvPr/>
        </p:nvSpPr>
        <p:spPr>
          <a:xfrm>
            <a:off x="4015098" y="4828828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220" name="円/楕円 219">
            <a:extLst>
              <a:ext uri="{FF2B5EF4-FFF2-40B4-BE49-F238E27FC236}">
                <a16:creationId xmlns:a16="http://schemas.microsoft.com/office/drawing/2014/main" id="{3C83EDCE-5E7C-2F4D-8D2F-4082A562F110}"/>
              </a:ext>
            </a:extLst>
          </p:cNvPr>
          <p:cNvSpPr/>
          <p:nvPr/>
        </p:nvSpPr>
        <p:spPr>
          <a:xfrm>
            <a:off x="4786426" y="3951194"/>
            <a:ext cx="336193" cy="34033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9C74BE0E-B2CF-3D44-87C4-A0A3E3E4817D}"/>
              </a:ext>
            </a:extLst>
          </p:cNvPr>
          <p:cNvCxnSpPr>
            <a:cxnSpLocks/>
          </p:cNvCxnSpPr>
          <p:nvPr/>
        </p:nvCxnSpPr>
        <p:spPr>
          <a:xfrm>
            <a:off x="4532193" y="3195326"/>
            <a:ext cx="422453" cy="75900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5D6AC2FF-0779-2C46-9FB3-B63D3E3F7178}"/>
              </a:ext>
            </a:extLst>
          </p:cNvPr>
          <p:cNvSpPr txBox="1"/>
          <p:nvPr/>
        </p:nvSpPr>
        <p:spPr>
          <a:xfrm>
            <a:off x="4441071" y="3931709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b</a:t>
            </a:r>
          </a:p>
        </p:txBody>
      </p:sp>
      <p:sp>
        <p:nvSpPr>
          <p:cNvPr id="224" name="円/楕円 223">
            <a:extLst>
              <a:ext uri="{FF2B5EF4-FFF2-40B4-BE49-F238E27FC236}">
                <a16:creationId xmlns:a16="http://schemas.microsoft.com/office/drawing/2014/main" id="{4150A8FF-7383-D741-8A8C-086157E12F72}"/>
              </a:ext>
            </a:extLst>
          </p:cNvPr>
          <p:cNvSpPr/>
          <p:nvPr/>
        </p:nvSpPr>
        <p:spPr>
          <a:xfrm>
            <a:off x="3328177" y="4908100"/>
            <a:ext cx="336193" cy="34033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乗算記号 224">
            <a:extLst>
              <a:ext uri="{FF2B5EF4-FFF2-40B4-BE49-F238E27FC236}">
                <a16:creationId xmlns:a16="http://schemas.microsoft.com/office/drawing/2014/main" id="{ED043BB4-C576-674E-AC85-898B873B7F3C}"/>
              </a:ext>
            </a:extLst>
          </p:cNvPr>
          <p:cNvSpPr/>
          <p:nvPr/>
        </p:nvSpPr>
        <p:spPr>
          <a:xfrm>
            <a:off x="9213443" y="4641611"/>
            <a:ext cx="1573855" cy="796334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乗算記号 225">
            <a:extLst>
              <a:ext uri="{FF2B5EF4-FFF2-40B4-BE49-F238E27FC236}">
                <a16:creationId xmlns:a16="http://schemas.microsoft.com/office/drawing/2014/main" id="{0D769856-069F-9D4A-A1D9-4729C1BDA984}"/>
              </a:ext>
            </a:extLst>
          </p:cNvPr>
          <p:cNvSpPr/>
          <p:nvPr/>
        </p:nvSpPr>
        <p:spPr>
          <a:xfrm>
            <a:off x="9736425" y="3635624"/>
            <a:ext cx="1573855" cy="796334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円/楕円 227">
            <a:extLst>
              <a:ext uri="{FF2B5EF4-FFF2-40B4-BE49-F238E27FC236}">
                <a16:creationId xmlns:a16="http://schemas.microsoft.com/office/drawing/2014/main" id="{24DC6A61-9C0A-334A-AAD9-E08F1B760A2D}"/>
              </a:ext>
            </a:extLst>
          </p:cNvPr>
          <p:cNvSpPr/>
          <p:nvPr/>
        </p:nvSpPr>
        <p:spPr>
          <a:xfrm>
            <a:off x="8857760" y="4912327"/>
            <a:ext cx="336193" cy="34033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乗算記号 228">
            <a:extLst>
              <a:ext uri="{FF2B5EF4-FFF2-40B4-BE49-F238E27FC236}">
                <a16:creationId xmlns:a16="http://schemas.microsoft.com/office/drawing/2014/main" id="{71CAE834-1BAB-614D-8101-EA5B30285505}"/>
              </a:ext>
            </a:extLst>
          </p:cNvPr>
          <p:cNvSpPr/>
          <p:nvPr/>
        </p:nvSpPr>
        <p:spPr>
          <a:xfrm>
            <a:off x="6704569" y="2801559"/>
            <a:ext cx="1573855" cy="796334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テキスト ボックス 229">
            <a:extLst>
              <a:ext uri="{FF2B5EF4-FFF2-40B4-BE49-F238E27FC236}">
                <a16:creationId xmlns:a16="http://schemas.microsoft.com/office/drawing/2014/main" id="{FE0E1F37-9CD5-1B43-804C-A627E96E3D95}"/>
              </a:ext>
            </a:extLst>
          </p:cNvPr>
          <p:cNvSpPr txBox="1"/>
          <p:nvPr/>
        </p:nvSpPr>
        <p:spPr>
          <a:xfrm>
            <a:off x="10488480" y="1028192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 : bound</a:t>
            </a:r>
            <a:endParaRPr kumimoji="1" lang="ja-JP" altLang="en-US" sz="2400"/>
          </a:p>
        </p:txBody>
      </p:sp>
      <p:sp>
        <p:nvSpPr>
          <p:cNvPr id="231" name="乗算記号 230">
            <a:extLst>
              <a:ext uri="{FF2B5EF4-FFF2-40B4-BE49-F238E27FC236}">
                <a16:creationId xmlns:a16="http://schemas.microsoft.com/office/drawing/2014/main" id="{290027E0-D18D-3B4E-823E-F8F26771A6FA}"/>
              </a:ext>
            </a:extLst>
          </p:cNvPr>
          <p:cNvSpPr/>
          <p:nvPr/>
        </p:nvSpPr>
        <p:spPr>
          <a:xfrm>
            <a:off x="10113947" y="1541391"/>
            <a:ext cx="818810" cy="316237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10B96205-0263-0E49-846C-7DE0D18AF410}"/>
              </a:ext>
            </a:extLst>
          </p:cNvPr>
          <p:cNvSpPr txBox="1"/>
          <p:nvPr/>
        </p:nvSpPr>
        <p:spPr>
          <a:xfrm>
            <a:off x="10726102" y="1438678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:</a:t>
            </a:r>
            <a:r>
              <a:rPr kumimoji="1" lang="ja-JP" altLang="en-US" sz="2400"/>
              <a:t> </a:t>
            </a:r>
            <a:r>
              <a:rPr kumimoji="1" lang="en-US" altLang="ja-JP" sz="2400" dirty="0"/>
              <a:t>prune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2112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60" grpId="0" animBg="1"/>
      <p:bldP spid="161" grpId="0"/>
      <p:bldP spid="162" grpId="0"/>
      <p:bldP spid="163" grpId="0"/>
      <p:bldP spid="165" grpId="0" animBg="1"/>
      <p:bldP spid="166" grpId="0"/>
      <p:bldP spid="167" grpId="0"/>
      <p:bldP spid="168" grpId="0" animBg="1"/>
      <p:bldP spid="171" grpId="0"/>
      <p:bldP spid="172" grpId="0"/>
      <p:bldP spid="173" grpId="0" animBg="1"/>
      <p:bldP spid="175" grpId="0" animBg="1"/>
      <p:bldP spid="179" grpId="0"/>
      <p:bldP spid="180" grpId="0"/>
      <p:bldP spid="196" grpId="0"/>
      <p:bldP spid="197" grpId="0" animBg="1"/>
      <p:bldP spid="198" grpId="0"/>
      <p:bldP spid="199" grpId="0"/>
      <p:bldP spid="200" grpId="0" animBg="1"/>
      <p:bldP spid="205" grpId="0"/>
      <p:bldP spid="206" grpId="0" animBg="1"/>
      <p:bldP spid="210" grpId="0"/>
      <p:bldP spid="211" grpId="0" animBg="1"/>
      <p:bldP spid="214" grpId="0"/>
      <p:bldP spid="215" grpId="0" animBg="1"/>
      <p:bldP spid="219" grpId="0"/>
      <p:bldP spid="220" grpId="0" animBg="1"/>
      <p:bldP spid="223" grpId="0"/>
      <p:bldP spid="224" grpId="0" animBg="1"/>
      <p:bldP spid="225" grpId="0" animBg="1"/>
      <p:bldP spid="226" grpId="0" animBg="1"/>
      <p:bldP spid="228" grpId="0" animBg="1"/>
      <p:bldP spid="2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u="none"/>
              <a:t>確率的探索</a:t>
            </a:r>
            <a:endParaRPr kumimoji="1" lang="ja-JP" altLang="en-US" u="none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153842" y="1287463"/>
            <a:ext cx="3868340" cy="823912"/>
          </a:xfrm>
        </p:spPr>
        <p:txBody>
          <a:bodyPr>
            <a:normAutofit/>
          </a:bodyPr>
          <a:lstStyle/>
          <a:p>
            <a:r>
              <a:rPr lang="ja-JP" altLang="en-US" sz="2800" u="sng" dirty="0"/>
              <a:t>探索パス</a:t>
            </a:r>
            <a:endParaRPr lang="en-US" altLang="ja-JP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612900" y="2098675"/>
                <a:ext cx="4409282" cy="368458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/>
                  <a:t>根ノードを始点とし　　　　　　子ノードを展開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/>
                  <a:t>展開した子ノードの中から　　ある</a:t>
                </a:r>
                <a:r>
                  <a:rPr lang="ja-JP" altLang="en-US" dirty="0">
                    <a:solidFill>
                      <a:srgbClr val="C00000"/>
                    </a:solidFill>
                  </a:rPr>
                  <a:t>確率分布</a:t>
                </a:r>
                <a14:m>
                  <m:oMath xmlns:m="http://schemas.openxmlformats.org/officeDocument/2006/math">
                    <m:r>
                      <a:rPr lang="en-US" altLang="ja-JP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Ρ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ja-JP" altLang="en-US" dirty="0"/>
                  <a:t>に従って　　一つの子ノードを選択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/>
                  <a:t>子ノードの展開、選択の動作を葉ノードまで繰り返す</a:t>
                </a:r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612900" y="2098675"/>
                <a:ext cx="4409282" cy="3684588"/>
              </a:xfrm>
              <a:blipFill>
                <a:blip r:embed="rId2"/>
                <a:stretch>
                  <a:fillRect l="-1724" t="-20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53151" y="1287463"/>
            <a:ext cx="3887391" cy="82391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　　</a:t>
            </a:r>
            <a:r>
              <a:rPr lang="ja-JP" altLang="en-US" sz="2800" u="sng" dirty="0"/>
              <a:t>Ｋパス空間</a:t>
            </a:r>
            <a:endParaRPr lang="ja-JP" altLang="en-US" sz="2800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53150" y="2416175"/>
            <a:ext cx="4387850" cy="3684588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探索パスをＫ本　　　　　　　　サンプリングすることで　　　　カバーされるノード集合</a:t>
            </a:r>
          </a:p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15</a:t>
            </a:fld>
            <a:endParaRPr lang="ja-JP" altLang="en-US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34" y="4823299"/>
            <a:ext cx="3395756" cy="18378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3862068"/>
            <a:ext cx="3553729" cy="19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9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5DD4B-16D7-EC40-A116-FDA5E148F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1643"/>
            <a:ext cx="9144000" cy="3781801"/>
          </a:xfrm>
        </p:spPr>
        <p:txBody>
          <a:bodyPr>
            <a:normAutofit/>
          </a:bodyPr>
          <a:lstStyle/>
          <a:p>
            <a:r>
              <a:rPr lang="ja-JP" altLang="en-US"/>
              <a:t>以上研究紹介でした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/>
              <a:t>グラフを使った分類、回帰</a:t>
            </a:r>
            <a:br>
              <a:rPr lang="en-US" altLang="ja-JP" dirty="0"/>
            </a:br>
            <a:r>
              <a:rPr lang="ja-JP" altLang="en-US"/>
              <a:t>特徴探索をしている人です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31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分類評価値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F86171F6-979F-8E4B-9DE5-B3A199EC8527}"/>
                  </a:ext>
                </a:extLst>
              </p:cNvPr>
              <p:cNvSpPr txBox="1"/>
              <p:nvPr/>
            </p:nvSpPr>
            <p:spPr>
              <a:xfrm>
                <a:off x="2189147" y="3107230"/>
                <a:ext cx="25212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ラベル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”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+1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”</a:t>
                </a:r>
                <a:endParaRPr kumimoji="1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F86171F6-979F-8E4B-9DE5-B3A199EC8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147" y="3107230"/>
                <a:ext cx="2521227" cy="461665"/>
              </a:xfrm>
              <a:prstGeom prst="rect">
                <a:avLst/>
              </a:prstGeom>
              <a:blipFill>
                <a:blip r:embed="rId2"/>
                <a:stretch>
                  <a:fillRect t="-16216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40827252-DADF-2143-9BCF-DA7578A0CBB6}"/>
                  </a:ext>
                </a:extLst>
              </p:cNvPr>
              <p:cNvSpPr txBox="1"/>
              <p:nvPr/>
            </p:nvSpPr>
            <p:spPr>
              <a:xfrm>
                <a:off x="1961514" y="3538195"/>
                <a:ext cx="2148019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G</m:t>
                        </m:r>
                      </m:e>
                      <m:sub>
                        <m:r>
                          <a:rPr kumimoji="1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Abadi MT Condensed Extra Bold" charset="0"/>
                            <a:cs typeface="Abadi MT Condensed Extra Bold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ラベル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”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-1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” </a:t>
                </a:r>
                <a:endParaRPr kumimoji="1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40827252-DADF-2143-9BCF-DA7578A0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514" y="3538195"/>
                <a:ext cx="2148019" cy="491417"/>
              </a:xfrm>
              <a:prstGeom prst="rect">
                <a:avLst/>
              </a:prstGeom>
              <a:blipFill>
                <a:blip r:embed="rId3"/>
                <a:stretch>
                  <a:fillRect t="-15385" r="-7018" b="-205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458BE54-F997-4448-B756-D2304654B394}"/>
              </a:ext>
            </a:extLst>
          </p:cNvPr>
          <p:cNvGrpSpPr/>
          <p:nvPr/>
        </p:nvGrpSpPr>
        <p:grpSpPr>
          <a:xfrm>
            <a:off x="2301176" y="5401990"/>
            <a:ext cx="6690336" cy="1113219"/>
            <a:chOff x="3952176" y="4970189"/>
            <a:chExt cx="6690336" cy="1113219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0EBFA0-AAD0-9A40-90C0-2A946367A984}"/>
                </a:ext>
              </a:extLst>
            </p:cNvPr>
            <p:cNvGrpSpPr/>
            <p:nvPr/>
          </p:nvGrpSpPr>
          <p:grpSpPr>
            <a:xfrm>
              <a:off x="4051326" y="4970189"/>
              <a:ext cx="6591186" cy="525208"/>
              <a:chOff x="5473503" y="5003800"/>
              <a:chExt cx="6591186" cy="525208"/>
            </a:xfrm>
          </p:grpSpPr>
          <p:grpSp>
            <p:nvGrpSpPr>
              <p:cNvPr id="105" name="グループ化 1108">
                <a:extLst>
                  <a:ext uri="{FF2B5EF4-FFF2-40B4-BE49-F238E27FC236}">
                    <a16:creationId xmlns:a16="http://schemas.microsoft.com/office/drawing/2014/main" id="{3026AF04-DF25-7347-92F4-A52A0558CAC5}"/>
                  </a:ext>
                </a:extLst>
              </p:cNvPr>
              <p:cNvGrpSpPr/>
              <p:nvPr/>
            </p:nvGrpSpPr>
            <p:grpSpPr>
              <a:xfrm>
                <a:off x="5473503" y="5003800"/>
                <a:ext cx="264216" cy="503442"/>
                <a:chOff x="2406595" y="29695361"/>
                <a:chExt cx="556829" cy="1060989"/>
              </a:xfrm>
            </p:grpSpPr>
            <p:grpSp>
              <p:nvGrpSpPr>
                <p:cNvPr id="106" name="グループ化 475">
                  <a:extLst>
                    <a:ext uri="{FF2B5EF4-FFF2-40B4-BE49-F238E27FC236}">
                      <a16:creationId xmlns:a16="http://schemas.microsoft.com/office/drawing/2014/main" id="{9563F77C-DA17-564A-ABE8-06C227613ECE}"/>
                    </a:ext>
                  </a:extLst>
                </p:cNvPr>
                <p:cNvGrpSpPr/>
                <p:nvPr/>
              </p:nvGrpSpPr>
              <p:grpSpPr>
                <a:xfrm>
                  <a:off x="2513610" y="29695361"/>
                  <a:ext cx="449814" cy="915806"/>
                  <a:chOff x="16554718" y="16830841"/>
                  <a:chExt cx="672145" cy="1373284"/>
                </a:xfrm>
              </p:grpSpPr>
              <p:cxnSp>
                <p:nvCxnSpPr>
                  <p:cNvPr id="108" name="直線コネクタ 107">
                    <a:extLst>
                      <a:ext uri="{FF2B5EF4-FFF2-40B4-BE49-F238E27FC236}">
                        <a16:creationId xmlns:a16="http://schemas.microsoft.com/office/drawing/2014/main" id="{27C78DE8-A9D8-8A40-84D7-A19D7C86775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554718" y="17709310"/>
                    <a:ext cx="491053" cy="494815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線コネクタ 108">
                    <a:extLst>
                      <a:ext uri="{FF2B5EF4-FFF2-40B4-BE49-F238E27FC236}">
                        <a16:creationId xmlns:a16="http://schemas.microsoft.com/office/drawing/2014/main" id="{88E4BB72-A77E-6D43-89C4-F8BBFC7EB794}"/>
                      </a:ext>
                    </a:extLst>
                  </p:cNvPr>
                  <p:cNvCxnSpPr/>
                  <p:nvPr/>
                </p:nvCxnSpPr>
                <p:spPr>
                  <a:xfrm>
                    <a:off x="17048645" y="17075867"/>
                    <a:ext cx="0" cy="624289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円/楕円 109">
                    <a:extLst>
                      <a:ext uri="{FF2B5EF4-FFF2-40B4-BE49-F238E27FC236}">
                        <a16:creationId xmlns:a16="http://schemas.microsoft.com/office/drawing/2014/main" id="{C1FF4CB1-2B71-F845-BF72-CB4FEB204CD3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6830841"/>
                    <a:ext cx="362184" cy="3672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11" name="円/楕円 110">
                    <a:extLst>
                      <a:ext uri="{FF2B5EF4-FFF2-40B4-BE49-F238E27FC236}">
                        <a16:creationId xmlns:a16="http://schemas.microsoft.com/office/drawing/2014/main" id="{F29E5351-58BC-484C-AC97-D53CDE004805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7525710"/>
                    <a:ext cx="362184" cy="367200"/>
                  </a:xfrm>
                  <a:prstGeom prst="ellipse">
                    <a:avLst/>
                  </a:prstGeom>
                  <a:solidFill>
                    <a:srgbClr val="FC56E8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pic>
              <p:nvPicPr>
                <p:cNvPr id="107" name="Picture 9">
                  <a:extLst>
                    <a:ext uri="{FF2B5EF4-FFF2-40B4-BE49-F238E27FC236}">
                      <a16:creationId xmlns:a16="http://schemas.microsoft.com/office/drawing/2014/main" id="{B3CBD23D-6E8A-624D-98BB-A7CB7C3BEA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6595" y="30481713"/>
                  <a:ext cx="268288" cy="274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4AEDA00E-18C4-CC45-9F4C-8749FB08A66A}"/>
                      </a:ext>
                    </a:extLst>
                  </p:cNvPr>
                  <p:cNvSpPr txBox="1"/>
                  <p:nvPr/>
                </p:nvSpPr>
                <p:spPr>
                  <a:xfrm>
                    <a:off x="6108700" y="5003800"/>
                    <a:ext cx="5955989" cy="5252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ja-JP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の分類評価値 </a:t>
                    </a:r>
                    <a:r>
                      <a:rPr kumimoji="1" lang="en-US" altLang="ja-JP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(</a:t>
                    </a:r>
                    <a:r>
                      <a:rPr kumimoji="1" lang="ja-JP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正解</a:t>
                    </a:r>
                    <a:r>
                      <a:rPr kumimoji="1" lang="en-US" altLang="ja-JP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:</a:t>
                    </a:r>
                    <a14:m>
                      <m:oMath xmlns:m="http://schemas.openxmlformats.org/officeDocument/2006/math">
                        <m:r>
                          <a:rPr kumimoji="1" lang="en-US" altLang="ja-JP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sup>
                        </m:sSubSup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a:rPr kumimoji="1" lang="ja-JP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不正解</m:t>
                        </m:r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:</m:t>
                        </m:r>
                        <m:r>
                          <a:rPr kumimoji="1" lang="en-US" altLang="ja-JP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bSup>
                          <m:sSubSupPr>
                            <m:ctrlP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ja-JP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sup>
                        </m:sSubSup>
                      </m:oMath>
                    </a14:m>
                    <a:r>
                      <a:rPr kumimoji="1" lang="en-US" altLang="ja-JP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panose="020B0600070205080204" pitchFamily="34" charset="-128"/>
                        <a:cs typeface="+mn-cs"/>
                      </a:rPr>
                      <a:t>)</a:t>
                    </a:r>
                    <a:endParaRPr kumimoji="1" lang="ja-JP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4AEDA00E-18C4-CC45-9F4C-8749FB08A6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8700" y="5003800"/>
                    <a:ext cx="5955989" cy="52520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28" t="-13953" r="-1064" b="-302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05DA505C-3C5D-584D-A0AD-3D0434474380}"/>
                    </a:ext>
                  </a:extLst>
                </p:cNvPr>
                <p:cNvSpPr txBox="1"/>
                <p:nvPr/>
              </p:nvSpPr>
              <p:spPr>
                <a:xfrm>
                  <a:off x="3952176" y="5560188"/>
                  <a:ext cx="49954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ja-JP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a:rPr kumimoji="1" lang="en-US" altLang="ja-JP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bSup>
                      <m:r>
                        <a:rPr kumimoji="1" lang="en-US" altLang="ja-JP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| </m:t>
                      </m:r>
                    </m:oMath>
                  </a14:m>
                  <a:endPara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05DA505C-3C5D-584D-A0AD-3D04344743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2176" y="5560188"/>
                  <a:ext cx="4995470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2278" t="-11905" r="-506" b="-2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0B265B6-3349-3648-90D3-74593C152739}"/>
              </a:ext>
            </a:extLst>
          </p:cNvPr>
          <p:cNvGrpSpPr/>
          <p:nvPr/>
        </p:nvGrpSpPr>
        <p:grpSpPr>
          <a:xfrm>
            <a:off x="4538417" y="2496867"/>
            <a:ext cx="4809983" cy="2237480"/>
            <a:chOff x="2214316" y="2815898"/>
            <a:chExt cx="4809983" cy="223748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8388036-162D-344D-B350-51065ED54CD9}"/>
                </a:ext>
              </a:extLst>
            </p:cNvPr>
            <p:cNvGrpSpPr/>
            <p:nvPr/>
          </p:nvGrpSpPr>
          <p:grpSpPr>
            <a:xfrm>
              <a:off x="2214316" y="2815898"/>
              <a:ext cx="4809983" cy="1612373"/>
              <a:chOff x="531044" y="4521572"/>
              <a:chExt cx="4590086" cy="14395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テキスト ボックス 81">
                    <a:extLst>
                      <a:ext uri="{FF2B5EF4-FFF2-40B4-BE49-F238E27FC236}">
                        <a16:creationId xmlns:a16="http://schemas.microsoft.com/office/drawing/2014/main" id="{E2CB6DDE-70D7-9445-A6FE-A9CA821098B5}"/>
                      </a:ext>
                    </a:extLst>
                  </p:cNvPr>
                  <p:cNvSpPr txBox="1"/>
                  <p:nvPr/>
                </p:nvSpPr>
                <p:spPr>
                  <a:xfrm>
                    <a:off x="633673" y="4665588"/>
                    <a:ext cx="550270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2" name="テキスト ボックス 81">
                    <a:extLst>
                      <a:ext uri="{FF2B5EF4-FFF2-40B4-BE49-F238E27FC236}">
                        <a16:creationId xmlns:a16="http://schemas.microsoft.com/office/drawing/2014/main" id="{E2CB6DDE-70D7-9445-A6FE-A9CA821098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673" y="4665588"/>
                    <a:ext cx="550270" cy="4121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9494FF1C-F2CE-F843-9E83-3BC4FF1BFEAE}"/>
                      </a:ext>
                    </a:extLst>
                  </p:cNvPr>
                  <p:cNvSpPr txBox="1"/>
                  <p:nvPr/>
                </p:nvSpPr>
                <p:spPr>
                  <a:xfrm>
                    <a:off x="2987823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9494FF1C-F2CE-F843-9E83-3BC4FF1BFE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7823" y="4665588"/>
                    <a:ext cx="557063" cy="4121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テキスト ボックス 83">
                    <a:extLst>
                      <a:ext uri="{FF2B5EF4-FFF2-40B4-BE49-F238E27FC236}">
                        <a16:creationId xmlns:a16="http://schemas.microsoft.com/office/drawing/2014/main" id="{A98AD594-7433-A64D-B995-80D082206715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29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4" name="テキスト ボックス 83">
                    <a:extLst>
                      <a:ext uri="{FF2B5EF4-FFF2-40B4-BE49-F238E27FC236}">
                        <a16:creationId xmlns:a16="http://schemas.microsoft.com/office/drawing/2014/main" id="{A98AD594-7433-A64D-B995-80D082206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729" y="4665588"/>
                    <a:ext cx="557063" cy="41218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テキスト ボックス 91">
                    <a:extLst>
                      <a:ext uri="{FF2B5EF4-FFF2-40B4-BE49-F238E27FC236}">
                        <a16:creationId xmlns:a16="http://schemas.microsoft.com/office/drawing/2014/main" id="{49E94FF5-DEED-1F49-BB1B-6CE2F5AE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786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2" name="テキスト ボックス 91">
                    <a:extLst>
                      <a:ext uri="{FF2B5EF4-FFF2-40B4-BE49-F238E27FC236}">
                        <a16:creationId xmlns:a16="http://schemas.microsoft.com/office/drawing/2014/main" id="{49E94FF5-DEED-1F49-BB1B-6CE2F5AE61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786" y="4665588"/>
                    <a:ext cx="557063" cy="4121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テキスト ボックス 92">
                    <a:extLst>
                      <a:ext uri="{FF2B5EF4-FFF2-40B4-BE49-F238E27FC236}">
                        <a16:creationId xmlns:a16="http://schemas.microsoft.com/office/drawing/2014/main" id="{D187334D-43CA-134C-A385-1436F2BA6A98}"/>
                      </a:ext>
                    </a:extLst>
                  </p:cNvPr>
                  <p:cNvSpPr txBox="1"/>
                  <p:nvPr/>
                </p:nvSpPr>
                <p:spPr>
                  <a:xfrm>
                    <a:off x="3563888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3" name="テキスト ボックス 92">
                    <a:extLst>
                      <a:ext uri="{FF2B5EF4-FFF2-40B4-BE49-F238E27FC236}">
                        <a16:creationId xmlns:a16="http://schemas.microsoft.com/office/drawing/2014/main" id="{D187334D-43CA-134C-A385-1436F2BA6A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888" y="4665588"/>
                    <a:ext cx="557063" cy="41218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テキスト ボックス 93">
                    <a:extLst>
                      <a:ext uri="{FF2B5EF4-FFF2-40B4-BE49-F238E27FC236}">
                        <a16:creationId xmlns:a16="http://schemas.microsoft.com/office/drawing/2014/main" id="{4035621F-38AE-BC43-978A-42FDE3F2511B}"/>
                      </a:ext>
                    </a:extLst>
                  </p:cNvPr>
                  <p:cNvSpPr txBox="1"/>
                  <p:nvPr/>
                </p:nvSpPr>
                <p:spPr>
                  <a:xfrm>
                    <a:off x="4139952" y="4665588"/>
                    <a:ext cx="557063" cy="412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G</m:t>
                              </m:r>
                            </m:e>
                            <m:sub>
                              <m:r>
                                <a:rPr kumimoji="1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kumimoji="1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4" name="テキスト ボックス 93">
                    <a:extLst>
                      <a:ext uri="{FF2B5EF4-FFF2-40B4-BE49-F238E27FC236}">
                        <a16:creationId xmlns:a16="http://schemas.microsoft.com/office/drawing/2014/main" id="{4035621F-38AE-BC43-978A-42FDE3F251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952" y="4665588"/>
                    <a:ext cx="557063" cy="41218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48812154-5ED0-A848-A327-A8FC1AC8314B}"/>
                  </a:ext>
                </a:extLst>
              </p:cNvPr>
              <p:cNvCxnSpPr/>
              <p:nvPr/>
            </p:nvCxnSpPr>
            <p:spPr bwMode="auto">
              <a:xfrm>
                <a:off x="2699792" y="4521572"/>
                <a:ext cx="0" cy="79208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96" name="グループ化 1108">
                <a:extLst>
                  <a:ext uri="{FF2B5EF4-FFF2-40B4-BE49-F238E27FC236}">
                    <a16:creationId xmlns:a16="http://schemas.microsoft.com/office/drawing/2014/main" id="{08B20676-4B92-A640-8103-4AC219D0C88D}"/>
                  </a:ext>
                </a:extLst>
              </p:cNvPr>
              <p:cNvGrpSpPr/>
              <p:nvPr/>
            </p:nvGrpSpPr>
            <p:grpSpPr>
              <a:xfrm>
                <a:off x="2483768" y="5457676"/>
                <a:ext cx="264216" cy="503442"/>
                <a:chOff x="2406595" y="29695361"/>
                <a:chExt cx="556829" cy="1060989"/>
              </a:xfrm>
            </p:grpSpPr>
            <p:grpSp>
              <p:nvGrpSpPr>
                <p:cNvPr id="97" name="グループ化 475">
                  <a:extLst>
                    <a:ext uri="{FF2B5EF4-FFF2-40B4-BE49-F238E27FC236}">
                      <a16:creationId xmlns:a16="http://schemas.microsoft.com/office/drawing/2014/main" id="{8502F756-2CC2-6642-BEB4-D538B1464C9B}"/>
                    </a:ext>
                  </a:extLst>
                </p:cNvPr>
                <p:cNvGrpSpPr/>
                <p:nvPr/>
              </p:nvGrpSpPr>
              <p:grpSpPr>
                <a:xfrm>
                  <a:off x="2513610" y="29695361"/>
                  <a:ext cx="449814" cy="915806"/>
                  <a:chOff x="16554718" y="16830841"/>
                  <a:chExt cx="672145" cy="1373284"/>
                </a:xfrm>
              </p:grpSpPr>
              <p:cxnSp>
                <p:nvCxnSpPr>
                  <p:cNvPr id="99" name="直線コネクタ 98">
                    <a:extLst>
                      <a:ext uri="{FF2B5EF4-FFF2-40B4-BE49-F238E27FC236}">
                        <a16:creationId xmlns:a16="http://schemas.microsoft.com/office/drawing/2014/main" id="{6E52E77C-CE94-C643-A007-117D4A52075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554718" y="17709310"/>
                    <a:ext cx="491053" cy="494815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線コネクタ 99">
                    <a:extLst>
                      <a:ext uri="{FF2B5EF4-FFF2-40B4-BE49-F238E27FC236}">
                        <a16:creationId xmlns:a16="http://schemas.microsoft.com/office/drawing/2014/main" id="{C2E4657C-6ECA-1D4C-BE43-26326FE99DC3}"/>
                      </a:ext>
                    </a:extLst>
                  </p:cNvPr>
                  <p:cNvCxnSpPr/>
                  <p:nvPr/>
                </p:nvCxnSpPr>
                <p:spPr>
                  <a:xfrm>
                    <a:off x="17048645" y="17075867"/>
                    <a:ext cx="0" cy="624289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円/楕円 100">
                    <a:extLst>
                      <a:ext uri="{FF2B5EF4-FFF2-40B4-BE49-F238E27FC236}">
                        <a16:creationId xmlns:a16="http://schemas.microsoft.com/office/drawing/2014/main" id="{873A6D3B-4B46-334C-9E1E-0834142080FF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6830841"/>
                    <a:ext cx="362184" cy="3672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02" name="円/楕円 101">
                    <a:extLst>
                      <a:ext uri="{FF2B5EF4-FFF2-40B4-BE49-F238E27FC236}">
                        <a16:creationId xmlns:a16="http://schemas.microsoft.com/office/drawing/2014/main" id="{31E95B98-DB60-8342-8D41-7BCB6398A52A}"/>
                      </a:ext>
                    </a:extLst>
                  </p:cNvPr>
                  <p:cNvSpPr/>
                  <p:nvPr/>
                </p:nvSpPr>
                <p:spPr>
                  <a:xfrm>
                    <a:off x="16864679" y="17525710"/>
                    <a:ext cx="362184" cy="367200"/>
                  </a:xfrm>
                  <a:prstGeom prst="ellipse">
                    <a:avLst/>
                  </a:prstGeom>
                  <a:solidFill>
                    <a:srgbClr val="FC56E8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pic>
              <p:nvPicPr>
                <p:cNvPr id="98" name="Picture 9">
                  <a:extLst>
                    <a:ext uri="{FF2B5EF4-FFF2-40B4-BE49-F238E27FC236}">
                      <a16:creationId xmlns:a16="http://schemas.microsoft.com/office/drawing/2014/main" id="{19A3945C-A819-524C-8C42-1F367F748D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6595" y="30481713"/>
                  <a:ext cx="268288" cy="2746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E33DC682-58B0-D34E-90A0-DF3DE007EA51}"/>
                  </a:ext>
                </a:extLst>
              </p:cNvPr>
              <p:cNvSpPr txBox="1"/>
              <p:nvPr/>
            </p:nvSpPr>
            <p:spPr>
              <a:xfrm>
                <a:off x="531044" y="5529684"/>
                <a:ext cx="2269328" cy="41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持っている　←</a:t>
                </a:r>
                <a:endParaRPr kumimoji="1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529D7EA5-93AD-0040-A578-23660B95849E}"/>
                  </a:ext>
                </a:extLst>
              </p:cNvPr>
              <p:cNvSpPr txBox="1"/>
              <p:nvPr/>
            </p:nvSpPr>
            <p:spPr>
              <a:xfrm>
                <a:off x="2734462" y="5529684"/>
                <a:ext cx="2386668" cy="412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→　持っていない</a:t>
                </a:r>
                <a:endParaRPr kumimoji="1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39FA26-94B3-514F-8DEC-64A19D69538B}"/>
                </a:ext>
              </a:extLst>
            </p:cNvPr>
            <p:cNvSpPr txBox="1"/>
            <p:nvPr/>
          </p:nvSpPr>
          <p:spPr>
            <a:xfrm>
              <a:off x="2392116" y="4591713"/>
              <a:ext cx="2378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＋</a:t>
              </a:r>
              <a:r>
                <a: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と予測</a:t>
              </a: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　←</a:t>
              </a:r>
              <a:endParaRPr kumimoji="1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6E89DF9C-85DE-524F-A5B0-BBD4C9C8E6E2}"/>
                </a:ext>
              </a:extLst>
            </p:cNvPr>
            <p:cNvSpPr txBox="1"/>
            <p:nvPr/>
          </p:nvSpPr>
          <p:spPr>
            <a:xfrm>
              <a:off x="4523293" y="4591713"/>
              <a:ext cx="2092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→　 </a:t>
              </a: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ー と予測</a:t>
              </a:r>
              <a:endParaRPr kumimoji="1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3BB15DF-E658-9C4A-9AA1-CBA0477E53E5}"/>
                  </a:ext>
                </a:extLst>
              </p:cNvPr>
              <p:cNvSpPr txBox="1"/>
              <p:nvPr/>
            </p:nvSpPr>
            <p:spPr>
              <a:xfrm>
                <a:off x="2152651" y="1563288"/>
                <a:ext cx="35139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グラフ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が重み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をもつ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3BB15DF-E658-9C4A-9AA1-CBA0477E5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1" y="1563288"/>
                <a:ext cx="3513911" cy="461665"/>
              </a:xfrm>
              <a:prstGeom prst="rect">
                <a:avLst/>
              </a:prstGeom>
              <a:blipFill>
                <a:blip r:embed="rId13"/>
                <a:stretch>
                  <a:fillRect l="-2888" t="-13514" r="-1805" b="-243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707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分類評価値</a:t>
            </a:r>
            <a:endParaRPr kumimoji="1" lang="ja-JP" altLang="en-US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569556" y="2224640"/>
                <a:ext cx="4804741" cy="236006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endParaRPr lang="en-US" altLang="ja-JP" sz="2000" dirty="0">
                  <a:latin typeface="+mn-ea"/>
                </a:endParaRPr>
              </a:p>
              <a:p>
                <a:endParaRPr lang="en-US" altLang="ja-JP" sz="1000" dirty="0">
                  <a:latin typeface="+mn-ea"/>
                </a:endParaRPr>
              </a:p>
              <a:p>
                <a:r>
                  <a:rPr lang="en-US" altLang="ja-JP" sz="20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      +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en-US" altLang="ja-JP" sz="2000" dirty="0">
                  <a:latin typeface="+mn-ea"/>
                </a:endParaRPr>
              </a:p>
              <a:p>
                <a:endParaRPr lang="en-US" altLang="ja-JP" sz="1000" dirty="0">
                  <a:latin typeface="+mn-ea"/>
                </a:endParaRPr>
              </a:p>
              <a:p>
                <a:r>
                  <a:rPr lang="en-US" altLang="ja-JP" sz="20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      +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  <m:r>
                      <a:rPr lang="ja-JP" altLang="en-US" sz="2000" i="1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endParaRPr lang="en-US" altLang="ja-JP" sz="2000" dirty="0">
                  <a:latin typeface="+mn-ea"/>
                </a:endParaRPr>
              </a:p>
              <a:p>
                <a:endParaRPr kumimoji="1" lang="ja-JP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9556" y="2224640"/>
                <a:ext cx="4804741" cy="23600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3362333" y="4158220"/>
            <a:ext cx="615553" cy="56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mr-IN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Mangal" panose="02040503050203030202" pitchFamily="18" charset="0"/>
              </a:rPr>
              <a:t>...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7B5997D-115B-094B-8027-0037BBC7FF17}"/>
              </a:ext>
            </a:extLst>
          </p:cNvPr>
          <p:cNvGrpSpPr/>
          <p:nvPr/>
        </p:nvGrpSpPr>
        <p:grpSpPr>
          <a:xfrm>
            <a:off x="5383705" y="3910558"/>
            <a:ext cx="436164" cy="100408"/>
            <a:chOff x="4098243" y="3485193"/>
            <a:chExt cx="646038" cy="126000"/>
          </a:xfrm>
        </p:grpSpPr>
        <p:grpSp>
          <p:nvGrpSpPr>
            <p:cNvPr id="40" name="図形グループ 54">
              <a:extLst>
                <a:ext uri="{FF2B5EF4-FFF2-40B4-BE49-F238E27FC236}">
                  <a16:creationId xmlns:a16="http://schemas.microsoft.com/office/drawing/2014/main" id="{19D1897A-BF3C-6A4A-94ED-6B151B39BCF0}"/>
                </a:ext>
              </a:extLst>
            </p:cNvPr>
            <p:cNvGrpSpPr/>
            <p:nvPr/>
          </p:nvGrpSpPr>
          <p:grpSpPr>
            <a:xfrm>
              <a:off x="4098243" y="3485193"/>
              <a:ext cx="280484" cy="126000"/>
              <a:chOff x="3719559" y="3175470"/>
              <a:chExt cx="808801" cy="304900"/>
            </a:xfrm>
          </p:grpSpPr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AD4E6937-6CDC-1340-B9DB-335FD9EF1278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50D9E4BA-2CAE-9A49-9356-7F47B99466EE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8691CDA4-C44D-B74E-BF9E-0E97114F5D2B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図形グループ 54">
              <a:extLst>
                <a:ext uri="{FF2B5EF4-FFF2-40B4-BE49-F238E27FC236}">
                  <a16:creationId xmlns:a16="http://schemas.microsoft.com/office/drawing/2014/main" id="{47729F4E-D985-CE42-8C4E-1F4A239A23CD}"/>
                </a:ext>
              </a:extLst>
            </p:cNvPr>
            <p:cNvGrpSpPr/>
            <p:nvPr/>
          </p:nvGrpSpPr>
          <p:grpSpPr>
            <a:xfrm>
              <a:off x="4463797" y="3485193"/>
              <a:ext cx="280484" cy="126000"/>
              <a:chOff x="3719559" y="3175470"/>
              <a:chExt cx="808801" cy="304900"/>
            </a:xfrm>
          </p:grpSpPr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0DF24FB9-FA23-444F-9E77-31492B5E0EE7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CDACE825-2F26-0244-A02A-38E9C07F3ADA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rgbClr val="77F3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F0C4926-FD88-D344-8814-893F95FECE92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33CED066-D3BC-C64B-9AA3-C42FCDE857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7130" y="3548193"/>
              <a:ext cx="73811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1BFFAB7-3D46-A54C-9384-13A326A346F7}"/>
              </a:ext>
            </a:extLst>
          </p:cNvPr>
          <p:cNvGrpSpPr/>
          <p:nvPr/>
        </p:nvGrpSpPr>
        <p:grpSpPr>
          <a:xfrm>
            <a:off x="3019588" y="3885068"/>
            <a:ext cx="334802" cy="133785"/>
            <a:chOff x="1507580" y="3510785"/>
            <a:chExt cx="329984" cy="124324"/>
          </a:xfrm>
        </p:grpSpPr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7AF7AD46-7C06-7E4B-B2D5-6704F65CB678}"/>
                </a:ext>
              </a:extLst>
            </p:cNvPr>
            <p:cNvSpPr/>
            <p:nvPr/>
          </p:nvSpPr>
          <p:spPr>
            <a:xfrm>
              <a:off x="1507580" y="3510785"/>
              <a:ext cx="121573" cy="12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F7103EF4-A3A7-A840-958F-6FB2FA02B565}"/>
                </a:ext>
              </a:extLst>
            </p:cNvPr>
            <p:cNvSpPr/>
            <p:nvPr/>
          </p:nvSpPr>
          <p:spPr>
            <a:xfrm>
              <a:off x="1715991" y="3510785"/>
              <a:ext cx="121573" cy="124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2804F724-8551-9245-B309-FF60BDCBBE96}"/>
                </a:ext>
              </a:extLst>
            </p:cNvPr>
            <p:cNvCxnSpPr/>
            <p:nvPr/>
          </p:nvCxnSpPr>
          <p:spPr>
            <a:xfrm flipH="1">
              <a:off x="1629153" y="3572947"/>
              <a:ext cx="86838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7ECB5AA-0E88-CB49-B0B9-C29B436CE86A}"/>
              </a:ext>
            </a:extLst>
          </p:cNvPr>
          <p:cNvGrpSpPr/>
          <p:nvPr/>
        </p:nvGrpSpPr>
        <p:grpSpPr>
          <a:xfrm>
            <a:off x="4203083" y="3804747"/>
            <a:ext cx="371862" cy="314550"/>
            <a:chOff x="2742398" y="3359275"/>
            <a:chExt cx="444850" cy="374335"/>
          </a:xfrm>
        </p:grpSpPr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6925277D-88DA-1B41-B81B-3661A147DE8F}"/>
                </a:ext>
              </a:extLst>
            </p:cNvPr>
            <p:cNvSpPr/>
            <p:nvPr/>
          </p:nvSpPr>
          <p:spPr>
            <a:xfrm>
              <a:off x="2914598" y="3359275"/>
              <a:ext cx="100450" cy="1169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E1FFAA96-4D85-4D46-A22D-194A8DBDBB57}"/>
                </a:ext>
              </a:extLst>
            </p:cNvPr>
            <p:cNvSpPr/>
            <p:nvPr/>
          </p:nvSpPr>
          <p:spPr>
            <a:xfrm>
              <a:off x="2742398" y="3616704"/>
              <a:ext cx="100450" cy="1169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91C90853-77F7-3B4F-B0E1-CC172E7F5EC7}"/>
                </a:ext>
              </a:extLst>
            </p:cNvPr>
            <p:cNvSpPr/>
            <p:nvPr/>
          </p:nvSpPr>
          <p:spPr>
            <a:xfrm>
              <a:off x="3086798" y="3616704"/>
              <a:ext cx="100450" cy="116906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8D183A16-14EF-6448-BB74-51C5F0715697}"/>
                </a:ext>
              </a:extLst>
            </p:cNvPr>
            <p:cNvCxnSpPr/>
            <p:nvPr/>
          </p:nvCxnSpPr>
          <p:spPr>
            <a:xfrm flipH="1">
              <a:off x="2828138" y="3459060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BDBD4BAB-324D-1341-A3B9-3711E0064494}"/>
                </a:ext>
              </a:extLst>
            </p:cNvPr>
            <p:cNvCxnSpPr/>
            <p:nvPr/>
          </p:nvCxnSpPr>
          <p:spPr>
            <a:xfrm>
              <a:off x="3009443" y="3458689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CDC1ECA2-5F62-7F41-8B4C-83C4814FD206}"/>
                </a:ext>
              </a:extLst>
            </p:cNvPr>
            <p:cNvCxnSpPr/>
            <p:nvPr/>
          </p:nvCxnSpPr>
          <p:spPr>
            <a:xfrm flipH="1">
              <a:off x="2842848" y="3675157"/>
              <a:ext cx="243950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1267917-3AC3-4440-B905-C7D380B71DE3}"/>
                  </a:ext>
                </a:extLst>
              </p:cNvPr>
              <p:cNvSpPr txBox="1"/>
              <p:nvPr/>
            </p:nvSpPr>
            <p:spPr>
              <a:xfrm>
                <a:off x="6457951" y="1617923"/>
                <a:ext cx="4096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</m:sSub>
                  </m:oMath>
                </a14:m>
                <a:endParaRPr kumimoji="1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1267917-3AC3-4440-B905-C7D380B71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1" y="1617923"/>
                <a:ext cx="4096955" cy="523220"/>
              </a:xfrm>
              <a:prstGeom prst="rect">
                <a:avLst/>
              </a:prstGeom>
              <a:blipFill>
                <a:blip r:embed="rId3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1685B57C-81F3-B945-98E4-CFD6F07BF694}"/>
              </a:ext>
            </a:extLst>
          </p:cNvPr>
          <p:cNvGrpSpPr/>
          <p:nvPr/>
        </p:nvGrpSpPr>
        <p:grpSpPr>
          <a:xfrm>
            <a:off x="4247730" y="3059495"/>
            <a:ext cx="371862" cy="314550"/>
            <a:chOff x="2742398" y="3359275"/>
            <a:chExt cx="444850" cy="374335"/>
          </a:xfrm>
        </p:grpSpPr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C8A11301-B097-0040-837D-3F31F61B220F}"/>
                </a:ext>
              </a:extLst>
            </p:cNvPr>
            <p:cNvSpPr/>
            <p:nvPr/>
          </p:nvSpPr>
          <p:spPr>
            <a:xfrm>
              <a:off x="2914598" y="3359275"/>
              <a:ext cx="100450" cy="1169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56F093C7-A500-6940-A29D-F8A6C00CDC5F}"/>
                </a:ext>
              </a:extLst>
            </p:cNvPr>
            <p:cNvSpPr/>
            <p:nvPr/>
          </p:nvSpPr>
          <p:spPr>
            <a:xfrm>
              <a:off x="2742398" y="3616704"/>
              <a:ext cx="100450" cy="1169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364A4F63-9CF4-BD45-AB30-00B3246A9313}"/>
                </a:ext>
              </a:extLst>
            </p:cNvPr>
            <p:cNvSpPr/>
            <p:nvPr/>
          </p:nvSpPr>
          <p:spPr>
            <a:xfrm>
              <a:off x="3086798" y="3616704"/>
              <a:ext cx="100450" cy="116906"/>
            </a:xfrm>
            <a:prstGeom prst="ellipse">
              <a:avLst/>
            </a:prstGeom>
            <a:solidFill>
              <a:srgbClr val="77F3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BCBC2736-105A-E849-A89E-AC580226FAC8}"/>
                </a:ext>
              </a:extLst>
            </p:cNvPr>
            <p:cNvCxnSpPr/>
            <p:nvPr/>
          </p:nvCxnSpPr>
          <p:spPr>
            <a:xfrm flipH="1">
              <a:off x="2828138" y="3459060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D4C1621-2FDA-594C-A9AD-5A357A880D0F}"/>
                </a:ext>
              </a:extLst>
            </p:cNvPr>
            <p:cNvCxnSpPr/>
            <p:nvPr/>
          </p:nvCxnSpPr>
          <p:spPr>
            <a:xfrm>
              <a:off x="3009443" y="3458689"/>
              <a:ext cx="101171" cy="174765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BF958C02-ADC4-C548-8B07-61CAA7E9A179}"/>
                </a:ext>
              </a:extLst>
            </p:cNvPr>
            <p:cNvCxnSpPr/>
            <p:nvPr/>
          </p:nvCxnSpPr>
          <p:spPr>
            <a:xfrm flipH="1">
              <a:off x="2842848" y="3675157"/>
              <a:ext cx="243950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39AA0811-D5F2-B74B-B65A-FA7A69F56ECE}"/>
              </a:ext>
            </a:extLst>
          </p:cNvPr>
          <p:cNvGrpSpPr/>
          <p:nvPr/>
        </p:nvGrpSpPr>
        <p:grpSpPr>
          <a:xfrm>
            <a:off x="3036559" y="3157492"/>
            <a:ext cx="334802" cy="133785"/>
            <a:chOff x="1507580" y="3510785"/>
            <a:chExt cx="329984" cy="124324"/>
          </a:xfrm>
        </p:grpSpPr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1BCF9EC-EE59-9B4D-A4C4-23FE2BF1E3EE}"/>
                </a:ext>
              </a:extLst>
            </p:cNvPr>
            <p:cNvSpPr/>
            <p:nvPr/>
          </p:nvSpPr>
          <p:spPr>
            <a:xfrm>
              <a:off x="1507580" y="3510785"/>
              <a:ext cx="121573" cy="12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4C43F09A-9742-B442-9AF9-27932AA3A864}"/>
                </a:ext>
              </a:extLst>
            </p:cNvPr>
            <p:cNvSpPr/>
            <p:nvPr/>
          </p:nvSpPr>
          <p:spPr>
            <a:xfrm>
              <a:off x="1715991" y="3510785"/>
              <a:ext cx="121573" cy="124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4B9C09A-0963-3C46-A276-B238AF19CB33}"/>
                </a:ext>
              </a:extLst>
            </p:cNvPr>
            <p:cNvCxnSpPr/>
            <p:nvPr/>
          </p:nvCxnSpPr>
          <p:spPr>
            <a:xfrm flipH="1">
              <a:off x="1629153" y="3572947"/>
              <a:ext cx="86838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F66F804B-407B-5B40-A643-1829EDD570A5}"/>
              </a:ext>
            </a:extLst>
          </p:cNvPr>
          <p:cNvGrpSpPr/>
          <p:nvPr/>
        </p:nvGrpSpPr>
        <p:grpSpPr>
          <a:xfrm>
            <a:off x="2997979" y="2412760"/>
            <a:ext cx="334802" cy="133785"/>
            <a:chOff x="1507580" y="3510785"/>
            <a:chExt cx="329984" cy="124324"/>
          </a:xfrm>
        </p:grpSpPr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E484425C-9317-AA43-842A-1BB5F70D50DD}"/>
                </a:ext>
              </a:extLst>
            </p:cNvPr>
            <p:cNvSpPr/>
            <p:nvPr/>
          </p:nvSpPr>
          <p:spPr>
            <a:xfrm>
              <a:off x="1507580" y="3510785"/>
              <a:ext cx="121573" cy="12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905E2B9B-0B9A-F242-B22F-774F2F5F935D}"/>
                </a:ext>
              </a:extLst>
            </p:cNvPr>
            <p:cNvSpPr/>
            <p:nvPr/>
          </p:nvSpPr>
          <p:spPr>
            <a:xfrm>
              <a:off x="1715991" y="3510785"/>
              <a:ext cx="121573" cy="124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BD9F51A1-2FC0-8147-9C1F-92706738DE48}"/>
                </a:ext>
              </a:extLst>
            </p:cNvPr>
            <p:cNvCxnSpPr/>
            <p:nvPr/>
          </p:nvCxnSpPr>
          <p:spPr>
            <a:xfrm flipH="1">
              <a:off x="1629153" y="3572947"/>
              <a:ext cx="86838" cy="0"/>
            </a:xfrm>
            <a:prstGeom prst="line">
              <a:avLst/>
            </a:prstGeom>
            <a:solidFill>
              <a:schemeClr val="bg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C72B912-2060-034D-BC5A-FE618D76CE09}"/>
              </a:ext>
            </a:extLst>
          </p:cNvPr>
          <p:cNvSpPr txBox="1"/>
          <p:nvPr/>
        </p:nvSpPr>
        <p:spPr>
          <a:xfrm>
            <a:off x="8332357" y="4158220"/>
            <a:ext cx="615553" cy="56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mr-IN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Mangal" panose="02040503050203030202" pitchFamily="18" charset="0"/>
              </a:rPr>
              <a:t>...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649FCC8-5722-8E4C-815B-205351DD08E3}"/>
                  </a:ext>
                </a:extLst>
              </p:cNvPr>
              <p:cNvSpPr txBox="1"/>
              <p:nvPr/>
            </p:nvSpPr>
            <p:spPr>
              <a:xfrm>
                <a:off x="6510721" y="2226454"/>
                <a:ext cx="4044184" cy="48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(1)</m:t>
                        </m:r>
                      </m:sup>
                    </m:sSubSup>
                  </m:oMath>
                </a14:m>
                <a:endParaRPr kumimoji="1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649FCC8-5722-8E4C-815B-205351DD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721" y="2226454"/>
                <a:ext cx="4044184" cy="481157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FC299852-9D92-7A4B-A86C-DAD13E2B747E}"/>
                  </a:ext>
                </a:extLst>
              </p:cNvPr>
              <p:cNvSpPr txBox="1"/>
              <p:nvPr/>
            </p:nvSpPr>
            <p:spPr>
              <a:xfrm>
                <a:off x="6528662" y="2923737"/>
                <a:ext cx="4044184" cy="48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bSup>
                  </m:oMath>
                </a14:m>
                <a:endParaRPr kumimoji="1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FC299852-9D92-7A4B-A86C-DAD13E2B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662" y="2923737"/>
                <a:ext cx="4044184" cy="481157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1CC50769-9C71-3449-A10D-D67DB7622BA6}"/>
                  </a:ext>
                </a:extLst>
              </p:cNvPr>
              <p:cNvSpPr txBox="1"/>
              <p:nvPr/>
            </p:nvSpPr>
            <p:spPr>
              <a:xfrm>
                <a:off x="6528662" y="3691701"/>
                <a:ext cx="4044184" cy="481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r>
                  <a:rPr kumimoji="1" lang="ja-JP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6</m:t>
                        </m:r>
                      </m:sub>
                      <m:sup>
                        <m:r>
                          <a:rPr kumimoji="1" lang="en-US" altLang="ja-JP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(3)</m:t>
                        </m:r>
                      </m:sup>
                    </m:sSubSup>
                  </m:oMath>
                </a14:m>
                <a:endParaRPr kumimoji="1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1CC50769-9C71-3449-A10D-D67DB762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662" y="3691701"/>
                <a:ext cx="4044184" cy="481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9CD3F03-C1B5-8F4B-A563-B72CA6E472B6}"/>
                  </a:ext>
                </a:extLst>
              </p:cNvPr>
              <p:cNvSpPr txBox="1"/>
              <p:nvPr/>
            </p:nvSpPr>
            <p:spPr>
              <a:xfrm>
                <a:off x="1839542" y="4966410"/>
                <a:ext cx="8642109" cy="1385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は順次更新される</a:t>
                </a: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現分類モデルで正しく分類できないグラフの重みを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大きく</a:t>
                </a:r>
                <a:endParaRPr kumimoji="1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　　　　　　　　　　　　　　　　　できるグラフの重みを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小さく</a:t>
                </a: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9CD3F03-C1B5-8F4B-A563-B72CA6E4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42" y="4966410"/>
                <a:ext cx="8642109" cy="1385251"/>
              </a:xfrm>
              <a:prstGeom prst="rect">
                <a:avLst/>
              </a:prstGeom>
              <a:blipFill>
                <a:blip r:embed="rId7"/>
                <a:stretch>
                  <a:fillRect l="-1468" t="-5455" r="-441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89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08EFFE-12A9-B547-84AE-AD647D6B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FAB7F5-2AB6-324C-97F1-7BA27BF81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扱う問題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既存手法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学習</a:t>
            </a:r>
            <a:r>
              <a:rPr kumimoji="1" lang="ja-JP" altLang="en-US"/>
              <a:t>モデルの拡張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特徴探索の効率化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D1A275-CAE3-004C-BECD-12DBEB1E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122B-2EF8-6446-9D95-1FA0FB8C134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11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1A0C0B-A14E-B742-A116-4B64C3F0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Bound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CD9C1E2-7EF0-214A-95B3-756CC848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54874E4-B44A-4045-858F-731E5D8354B4}"/>
              </a:ext>
            </a:extLst>
          </p:cNvPr>
          <p:cNvGrpSpPr/>
          <p:nvPr/>
        </p:nvGrpSpPr>
        <p:grpSpPr>
          <a:xfrm>
            <a:off x="3631569" y="5144397"/>
            <a:ext cx="4809983" cy="1423186"/>
            <a:chOff x="531044" y="4521572"/>
            <a:chExt cx="4590086" cy="14921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A9CC638-87A5-464F-984C-D6AA9CC24307}"/>
                    </a:ext>
                  </a:extLst>
                </p:cNvPr>
                <p:cNvSpPr txBox="1"/>
                <p:nvPr/>
              </p:nvSpPr>
              <p:spPr>
                <a:xfrm>
                  <a:off x="633673" y="4665588"/>
                  <a:ext cx="550270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A9CC638-87A5-464F-984C-D6AA9CC2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73" y="4665588"/>
                  <a:ext cx="550270" cy="48403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94F4D0BC-9308-F14F-9B4B-9E6483607E78}"/>
                    </a:ext>
                  </a:extLst>
                </p:cNvPr>
                <p:cNvSpPr txBox="1"/>
                <p:nvPr/>
              </p:nvSpPr>
              <p:spPr>
                <a:xfrm>
                  <a:off x="2987823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94F4D0BC-9308-F14F-9B4B-9E6483607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3" y="4665588"/>
                  <a:ext cx="557063" cy="48403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01D2AEF8-0679-9544-88BF-B8426B1896E8}"/>
                    </a:ext>
                  </a:extLst>
                </p:cNvPr>
                <p:cNvSpPr txBox="1"/>
                <p:nvPr/>
              </p:nvSpPr>
              <p:spPr>
                <a:xfrm>
                  <a:off x="1137729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01D2AEF8-0679-9544-88BF-B8426B189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729" y="4665588"/>
                  <a:ext cx="557063" cy="48403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A1019E09-23A3-CA4B-A3E8-51A1F1B42C76}"/>
                    </a:ext>
                  </a:extLst>
                </p:cNvPr>
                <p:cNvSpPr txBox="1"/>
                <p:nvPr/>
              </p:nvSpPr>
              <p:spPr>
                <a:xfrm>
                  <a:off x="1641786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A1019E09-23A3-CA4B-A3E8-51A1F1B42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786" y="4665588"/>
                  <a:ext cx="557063" cy="48403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1BB429C6-E377-8149-B121-0FCC240C0B4D}"/>
                    </a:ext>
                  </a:extLst>
                </p:cNvPr>
                <p:cNvSpPr txBox="1"/>
                <p:nvPr/>
              </p:nvSpPr>
              <p:spPr>
                <a:xfrm>
                  <a:off x="3563888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1BB429C6-E377-8149-B121-0FCC240C0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4665588"/>
                  <a:ext cx="557063" cy="484035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36E1A70D-F803-D943-B655-068D4B3910BD}"/>
                    </a:ext>
                  </a:extLst>
                </p:cNvPr>
                <p:cNvSpPr txBox="1"/>
                <p:nvPr/>
              </p:nvSpPr>
              <p:spPr>
                <a:xfrm>
                  <a:off x="4139952" y="4665588"/>
                  <a:ext cx="557063" cy="484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1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36E1A70D-F803-D943-B655-068D4B391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52" y="4665588"/>
                  <a:ext cx="557063" cy="48403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9E63B67-8966-3044-BAC0-296625455733}"/>
                </a:ext>
              </a:extLst>
            </p:cNvPr>
            <p:cNvCxnSpPr/>
            <p:nvPr/>
          </p:nvCxnSpPr>
          <p:spPr bwMode="auto">
            <a:xfrm>
              <a:off x="2699792" y="4521572"/>
              <a:ext cx="0" cy="7920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" name="グループ化 1108">
              <a:extLst>
                <a:ext uri="{FF2B5EF4-FFF2-40B4-BE49-F238E27FC236}">
                  <a16:creationId xmlns:a16="http://schemas.microsoft.com/office/drawing/2014/main" id="{60AA84E7-8A2C-FC46-90A2-FB592BDE4D2A}"/>
                </a:ext>
              </a:extLst>
            </p:cNvPr>
            <p:cNvGrpSpPr/>
            <p:nvPr/>
          </p:nvGrpSpPr>
          <p:grpSpPr>
            <a:xfrm>
              <a:off x="2483768" y="5457676"/>
              <a:ext cx="264216" cy="503442"/>
              <a:chOff x="2406595" y="29695361"/>
              <a:chExt cx="556829" cy="1060989"/>
            </a:xfrm>
          </p:grpSpPr>
          <p:grpSp>
            <p:nvGrpSpPr>
              <p:cNvPr id="21" name="グループ化 475">
                <a:extLst>
                  <a:ext uri="{FF2B5EF4-FFF2-40B4-BE49-F238E27FC236}">
                    <a16:creationId xmlns:a16="http://schemas.microsoft.com/office/drawing/2014/main" id="{16EAC034-0C10-734B-846C-282BF630E44D}"/>
                  </a:ext>
                </a:extLst>
              </p:cNvPr>
              <p:cNvGrpSpPr/>
              <p:nvPr/>
            </p:nvGrpSpPr>
            <p:grpSpPr>
              <a:xfrm>
                <a:off x="2513610" y="29695361"/>
                <a:ext cx="449814" cy="915806"/>
                <a:chOff x="16554718" y="16830841"/>
                <a:chExt cx="672145" cy="1373284"/>
              </a:xfrm>
            </p:grpSpPr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9EC79A7D-116B-3144-95D8-037ABBCB53BF}"/>
                    </a:ext>
                  </a:extLst>
                </p:cNvPr>
                <p:cNvCxnSpPr/>
                <p:nvPr/>
              </p:nvCxnSpPr>
              <p:spPr>
                <a:xfrm flipH="1">
                  <a:off x="16554718" y="17709310"/>
                  <a:ext cx="491053" cy="494815"/>
                </a:xfrm>
                <a:prstGeom prst="line">
                  <a:avLst/>
                </a:prstGeom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06E05BCB-12B4-5940-B6B8-85F50F76A5E4}"/>
                    </a:ext>
                  </a:extLst>
                </p:cNvPr>
                <p:cNvCxnSpPr/>
                <p:nvPr/>
              </p:nvCxnSpPr>
              <p:spPr>
                <a:xfrm>
                  <a:off x="17048645" y="17075867"/>
                  <a:ext cx="0" cy="624289"/>
                </a:xfrm>
                <a:prstGeom prst="line">
                  <a:avLst/>
                </a:prstGeom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563DCD64-D957-ED48-9E4F-C7037B560E9A}"/>
                    </a:ext>
                  </a:extLst>
                </p:cNvPr>
                <p:cNvSpPr/>
                <p:nvPr/>
              </p:nvSpPr>
              <p:spPr>
                <a:xfrm>
                  <a:off x="16864679" y="16830841"/>
                  <a:ext cx="362184" cy="3672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34D4467B-E471-CA44-923F-C3858CC819D5}"/>
                    </a:ext>
                  </a:extLst>
                </p:cNvPr>
                <p:cNvSpPr/>
                <p:nvPr/>
              </p:nvSpPr>
              <p:spPr>
                <a:xfrm>
                  <a:off x="16864679" y="17525710"/>
                  <a:ext cx="362184" cy="367200"/>
                </a:xfrm>
                <a:prstGeom prst="ellipse">
                  <a:avLst/>
                </a:prstGeom>
                <a:solidFill>
                  <a:srgbClr val="FC56E8"/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pic>
            <p:nvPicPr>
              <p:cNvPr id="22" name="Picture 9">
                <a:extLst>
                  <a:ext uri="{FF2B5EF4-FFF2-40B4-BE49-F238E27FC236}">
                    <a16:creationId xmlns:a16="http://schemas.microsoft.com/office/drawing/2014/main" id="{2A7471AE-4E82-2043-89F2-28065EB4AF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6595" y="30481713"/>
                <a:ext cx="268288" cy="274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E2F81F3-6D2E-7A41-B4F6-65DD594B6A74}"/>
                </a:ext>
              </a:extLst>
            </p:cNvPr>
            <p:cNvSpPr txBox="1"/>
            <p:nvPr/>
          </p:nvSpPr>
          <p:spPr>
            <a:xfrm>
              <a:off x="531044" y="5529684"/>
              <a:ext cx="2269328" cy="4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持っている　←</a:t>
              </a:r>
              <a:endParaRPr kumimoji="1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E0CA0A6-C4F6-294D-8702-1C42A2454600}"/>
                </a:ext>
              </a:extLst>
            </p:cNvPr>
            <p:cNvSpPr txBox="1"/>
            <p:nvPr/>
          </p:nvSpPr>
          <p:spPr>
            <a:xfrm>
              <a:off x="2734462" y="5529684"/>
              <a:ext cx="2386668" cy="48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→　持っていない</a:t>
              </a:r>
              <a:endParaRPr kumimoji="1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A78D4BA-94DD-8D4A-A53C-31A7D9F8E3AA}"/>
                  </a:ext>
                </a:extLst>
              </p:cNvPr>
              <p:cNvSpPr txBox="1"/>
              <p:nvPr/>
            </p:nvSpPr>
            <p:spPr>
              <a:xfrm>
                <a:off x="2152650" y="1451239"/>
                <a:ext cx="8021748" cy="246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探索木の特徴：子 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) 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は親 </a:t>
                </a:r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kumimoji="1" lang="en-US" altLang="ja-JP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) 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の拡大グラフ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⊉ </m:t>
                      </m:r>
                      <m:sSub>
                        <m:sSub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⇒ </m:t>
                      </m:r>
                      <m:sSub>
                        <m:sSub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⊉ </m:t>
                      </m:r>
                      <m:sSup>
                        <m:sSup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, </m:t>
                      </m:r>
                      <m:sSup>
                        <m:sSupPr>
                          <m:ctrlP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⊇</m:t>
                      </m:r>
                      <m:r>
                        <a:rPr kumimoji="1" lang="en-US" altLang="ja-JP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子ノードを含む入力グラフ集合は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親ノードを含む入力グラフ集合の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部分集合</a:t>
                </a: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となる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　　　　　　　　　　　　　　↓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ＭＳ Ｐゴシック" panose="020B0600070205080204" pitchFamily="34" charset="-128"/>
                    <a:ea typeface="ＭＳ Ｐゴシック" panose="020B0600070205080204" pitchFamily="34" charset="-128"/>
                    <a:cs typeface="+mn-cs"/>
                  </a:rPr>
                  <a:t>持っているグラフが持っていないグラフになる方向性しかない</a:t>
                </a:r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Ｐゴシック" panose="020B0600070205080204" pitchFamily="34" charset="-128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A78D4BA-94DD-8D4A-A53C-31A7D9F8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1451239"/>
                <a:ext cx="8021748" cy="2462213"/>
              </a:xfrm>
              <a:prstGeom prst="rect">
                <a:avLst/>
              </a:prstGeom>
              <a:blipFill>
                <a:blip r:embed="rId10"/>
                <a:stretch>
                  <a:fillRect l="-1266" t="-2051" r="-158" b="-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U ターン矢印 32">
            <a:extLst>
              <a:ext uri="{FF2B5EF4-FFF2-40B4-BE49-F238E27FC236}">
                <a16:creationId xmlns:a16="http://schemas.microsoft.com/office/drawing/2014/main" id="{2AE9B235-A81B-4D42-83A9-5AD85FD78978}"/>
              </a:ext>
            </a:extLst>
          </p:cNvPr>
          <p:cNvSpPr/>
          <p:nvPr/>
        </p:nvSpPr>
        <p:spPr>
          <a:xfrm>
            <a:off x="5262314" y="4463616"/>
            <a:ext cx="1283801" cy="633556"/>
          </a:xfrm>
          <a:prstGeom prst="uturnArrow">
            <a:avLst>
              <a:gd name="adj1" fmla="val 12973"/>
              <a:gd name="adj2" fmla="val 25000"/>
              <a:gd name="adj3" fmla="val 29009"/>
              <a:gd name="adj4" fmla="val 70991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9725813-156A-4243-A1FE-C38FD5AB0E7D}"/>
              </a:ext>
            </a:extLst>
          </p:cNvPr>
          <p:cNvSpPr txBox="1"/>
          <p:nvPr/>
        </p:nvSpPr>
        <p:spPr>
          <a:xfrm>
            <a:off x="5427160" y="3949057"/>
            <a:ext cx="95410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ＭＳ Ｐゴシック" panose="020B0600070205080204" pitchFamily="34" charset="-128"/>
                <a:cs typeface="+mn-cs"/>
              </a:rPr>
              <a:t>方向性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39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5DD4B-16D7-EC40-A116-FDA5E148F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1644"/>
            <a:ext cx="9144000" cy="2387600"/>
          </a:xfrm>
        </p:spPr>
        <p:txBody>
          <a:bodyPr/>
          <a:lstStyle/>
          <a:p>
            <a:r>
              <a:rPr lang="ja-JP" altLang="en-US"/>
              <a:t>扱う問題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45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none" dirty="0"/>
              <a:t>グラフ分類問題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157586"/>
            <a:ext cx="5838130" cy="207159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152650" y="1511301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・教師データ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147278" y="4463971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・入力データ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5187951" y="5249288"/>
                <a:ext cx="41385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→       </a:t>
                </a:r>
                <a14:m>
                  <m:oMath xmlns:m="http://schemas.openxmlformats.org/officeDocument/2006/math">
                    <m:r>
                      <a:rPr kumimoji="1" lang="en-US" altLang="ja-JP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𝑓</m:t>
                    </m:r>
                  </m:oMath>
                </a14:m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    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→    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+1 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or</a:t>
                </a:r>
                <a:r>
                  <a:rPr kumimoji="1" lang="ja-JP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-1</a:t>
                </a:r>
                <a:endParaRPr kumimoji="1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951" y="5249288"/>
                <a:ext cx="4138569" cy="523220"/>
              </a:xfrm>
              <a:prstGeom prst="rect">
                <a:avLst/>
              </a:prstGeom>
              <a:blipFill>
                <a:blip r:embed="rId3"/>
                <a:stretch>
                  <a:fillRect l="-3067" t="-9302" r="-2147" b="-279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5173088"/>
            <a:ext cx="1612900" cy="80645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740400" y="481302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予測器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78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u="none" dirty="0"/>
              <a:t>グラフ分類問題</a:t>
            </a:r>
            <a:endParaRPr kumimoji="1" lang="ja-JP" altLang="en-US" u="none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88492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特徴量として、</a:t>
            </a:r>
            <a:r>
              <a:rPr kumimoji="1" lang="ja-JP" altLang="en-US" dirty="0">
                <a:solidFill>
                  <a:srgbClr val="C00000"/>
                </a:solidFill>
              </a:rPr>
              <a:t>部分グラフの有無</a:t>
            </a:r>
            <a:r>
              <a:rPr kumimoji="1" lang="ja-JP" altLang="en-US" dirty="0"/>
              <a:t>が用いられることが多い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u="sng" dirty="0"/>
              <a:t>困難な点</a:t>
            </a:r>
            <a:endParaRPr kumimoji="1" lang="en-US" altLang="ja-JP" u="sng" dirty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グラフサイズに対して部分グラフの総数は指数増加</a:t>
            </a:r>
            <a:endParaRPr lang="en-US" altLang="ja-JP" dirty="0"/>
          </a:p>
          <a:p>
            <a:r>
              <a:rPr lang="en-US" altLang="ja-JP" dirty="0"/>
              <a:t>     ex)</a:t>
            </a:r>
            <a:r>
              <a:rPr lang="ja-JP" altLang="en-US" dirty="0"/>
              <a:t> ノード数２５、エッジ数２８の分子に対して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部分グラフの総数は１００万以上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  <a:p>
            <a:r>
              <a:rPr lang="ja-JP" altLang="en-US" u="sng" dirty="0"/>
              <a:t>既存研究</a:t>
            </a:r>
            <a:endParaRPr kumimoji="1" lang="en-US" altLang="ja-JP" u="sng" dirty="0"/>
          </a:p>
          <a:p>
            <a:r>
              <a:rPr lang="ja-JP" altLang="en-US" dirty="0">
                <a:solidFill>
                  <a:srgbClr val="C00000"/>
                </a:solidFill>
                <a:latin typeface="+mn-ea"/>
              </a:rPr>
              <a:t>★</a:t>
            </a:r>
            <a:r>
              <a:rPr lang="ja-JP" altLang="en-US" dirty="0">
                <a:latin typeface="+mn-ea"/>
              </a:rPr>
              <a:t>  </a:t>
            </a:r>
            <a:r>
              <a:rPr lang="en-US" altLang="ja-JP" dirty="0">
                <a:latin typeface="+mn-ea"/>
              </a:rPr>
              <a:t>gBoost[H. Saigo+ 2009]</a:t>
            </a:r>
          </a:p>
          <a:p>
            <a:r>
              <a:rPr lang="ja-JP" altLang="en-US" dirty="0">
                <a:latin typeface="+mn-ea"/>
              </a:rPr>
              <a:t>・　 グラフカーネル法</a:t>
            </a:r>
            <a:r>
              <a:rPr lang="en-US" altLang="ja-JP" dirty="0">
                <a:latin typeface="+mn-ea"/>
              </a:rPr>
              <a:t>[N. </a:t>
            </a:r>
            <a:r>
              <a:rPr lang="en-US" altLang="ja-JP" dirty="0" err="1">
                <a:latin typeface="+mn-ea"/>
              </a:rPr>
              <a:t>Shervashidze</a:t>
            </a:r>
            <a:r>
              <a:rPr lang="en-US" altLang="ja-JP" dirty="0">
                <a:latin typeface="+mn-ea"/>
              </a:rPr>
              <a:t>+ 2011]	</a:t>
            </a:r>
            <a:r>
              <a:rPr lang="ja-JP" altLang="en-US" dirty="0">
                <a:latin typeface="+mn-ea"/>
              </a:rPr>
              <a:t>他</a:t>
            </a:r>
            <a:endParaRPr lang="en-US" altLang="ja-JP" dirty="0">
              <a:latin typeface="+mn-ea"/>
            </a:endParaRPr>
          </a:p>
          <a:p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E5534-7175-D74E-8099-8DB67B48BE4C}" type="slidenum"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298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5DD4B-16D7-EC40-A116-FDA5E148F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1644"/>
            <a:ext cx="9144000" cy="2387600"/>
          </a:xfrm>
        </p:spPr>
        <p:txBody>
          <a:bodyPr/>
          <a:lstStyle/>
          <a:p>
            <a:r>
              <a:rPr kumimoji="1" lang="ja-JP" altLang="en-US"/>
              <a:t>既存手法</a:t>
            </a:r>
          </a:p>
        </p:txBody>
      </p:sp>
    </p:spTree>
    <p:extLst>
      <p:ext uri="{BB962C8B-B14F-4D97-AF65-F5344CB8AC3E}">
        <p14:creationId xmlns:p14="http://schemas.microsoft.com/office/powerpoint/2010/main" val="94249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u="none" dirty="0">
                <a:latin typeface="+mj-ea"/>
              </a:rPr>
              <a:t>gBoost</a:t>
            </a:r>
            <a:endParaRPr kumimoji="1" lang="ja-JP" altLang="en-US" u="none" dirty="0"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690689"/>
                <a:ext cx="7886700" cy="4821322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全部分グラフの中から</a:t>
                </a:r>
                <a:r>
                  <a:rPr lang="ja-JP" altLang="en-US" dirty="0">
                    <a:solidFill>
                      <a:srgbClr val="C00000"/>
                    </a:solidFill>
                  </a:rPr>
                  <a:t>分類に重要な特徴一つを探索</a:t>
                </a:r>
                <a:r>
                  <a:rPr lang="ja-JP" altLang="en-US" dirty="0"/>
                  <a:t>し</a:t>
                </a:r>
                <a:endParaRPr lang="en-US" altLang="ja-JP" dirty="0"/>
              </a:p>
              <a:p>
                <a:r>
                  <a:rPr kumimoji="1" lang="ja-JP" altLang="en-US" dirty="0"/>
                  <a:t>その特徴を用いて弱学習器１つを構築</a:t>
                </a:r>
                <a:r>
                  <a:rPr lang="ja-JP" altLang="en-US" dirty="0"/>
                  <a:t>　→   </a:t>
                </a:r>
                <a:r>
                  <a:rPr kumimoji="1" lang="en-US" altLang="ja-JP" dirty="0"/>
                  <a:t>Boosting</a:t>
                </a:r>
              </a:p>
              <a:p>
                <a:endParaRPr lang="en-US" altLang="ja-JP" sz="400" dirty="0"/>
              </a:p>
              <a:p>
                <a:endParaRPr kumimoji="1" lang="en-US" altLang="ja-JP" b="0" dirty="0"/>
              </a:p>
              <a:p>
                <a:endParaRPr lang="en-US" altLang="ja-JP" dirty="0"/>
              </a:p>
              <a:p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</m:oMath>
                </a14:m>
                <a:endParaRPr kumimoji="1" lang="en-US" altLang="ja-JP" dirty="0">
                  <a:latin typeface="+mn-ea"/>
                </a:endParaRPr>
              </a:p>
              <a:p>
                <a:r>
                  <a:rPr lang="en-US" altLang="ja-JP" dirty="0">
                    <a:latin typeface="+mn-ea"/>
                  </a:rPr>
                  <a:t> </a:t>
                </a:r>
              </a:p>
              <a:p>
                <a:r>
                  <a:rPr lang="en-US" altLang="ja-JP" b="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dirty="0">
                  <a:latin typeface="+mn-ea"/>
                </a:endParaRPr>
              </a:p>
              <a:p>
                <a:r>
                  <a:rPr lang="en-US" altLang="ja-JP" dirty="0">
                    <a:latin typeface="+mn-ea"/>
                  </a:rPr>
                  <a:t> </a:t>
                </a:r>
              </a:p>
              <a:p>
                <a:r>
                  <a:rPr lang="en-US" altLang="ja-JP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ja-JP" dirty="0">
                  <a:latin typeface="+mn-ea"/>
                </a:endParaRPr>
              </a:p>
              <a:p>
                <a:endParaRPr kumimoji="1" lang="ja-JP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690689"/>
                <a:ext cx="7886700" cy="4821322"/>
              </a:xfrm>
              <a:blipFill>
                <a:blip r:embed="rId2"/>
                <a:stretch>
                  <a:fillRect l="-1286" t="-21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6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3519367" y="6197252"/>
            <a:ext cx="677108" cy="56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mr-IN" altLang="ja-JP" sz="32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Mangal" panose="02040503050203030202" pitchFamily="18" charset="0"/>
              </a:rPr>
              <a:t>...</a:t>
            </a:r>
            <a:endParaRPr lang="ja-JP" altLang="en-US" sz="320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cxnSp>
        <p:nvCxnSpPr>
          <p:cNvPr id="82" name="直線矢印コネクタ 81"/>
          <p:cNvCxnSpPr/>
          <p:nvPr/>
        </p:nvCxnSpPr>
        <p:spPr>
          <a:xfrm flipH="1">
            <a:off x="7717800" y="3952983"/>
            <a:ext cx="908168" cy="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41646D46-78A0-D24F-AD36-BA209773F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8" r="10024"/>
          <a:stretch/>
        </p:blipFill>
        <p:spPr>
          <a:xfrm>
            <a:off x="8872003" y="2765753"/>
            <a:ext cx="3040171" cy="2285600"/>
          </a:xfrm>
          <a:prstGeom prst="rect">
            <a:avLst/>
          </a:prstGeom>
          <a:ln w="25400">
            <a:solidFill>
              <a:schemeClr val="tx2">
                <a:lumMod val="50000"/>
              </a:schemeClr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8B2FFEC-0DAB-E54F-9662-411648910EFD}"/>
              </a:ext>
            </a:extLst>
          </p:cNvPr>
          <p:cNvSpPr txBox="1"/>
          <p:nvPr/>
        </p:nvSpPr>
        <p:spPr>
          <a:xfrm>
            <a:off x="4399385" y="2487814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Decision Stump</a:t>
            </a:r>
          </a:p>
          <a:p>
            <a:r>
              <a:rPr kumimoji="1" lang="ja-JP" altLang="en-US"/>
              <a:t>深さ１の決定木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45CE83E-DD7F-2445-9455-3B186A0660D3}"/>
              </a:ext>
            </a:extLst>
          </p:cNvPr>
          <p:cNvGrpSpPr/>
          <p:nvPr/>
        </p:nvGrpSpPr>
        <p:grpSpPr>
          <a:xfrm>
            <a:off x="3750525" y="3572330"/>
            <a:ext cx="810387" cy="532038"/>
            <a:chOff x="3750525" y="3572330"/>
            <a:chExt cx="810387" cy="532038"/>
          </a:xfrm>
        </p:grpSpPr>
        <p:grpSp>
          <p:nvGrpSpPr>
            <p:cNvPr id="55" name="図形グループ 54"/>
            <p:cNvGrpSpPr/>
            <p:nvPr/>
          </p:nvGrpSpPr>
          <p:grpSpPr>
            <a:xfrm>
              <a:off x="4237858" y="3572330"/>
              <a:ext cx="323054" cy="137174"/>
              <a:chOff x="3719559" y="3175470"/>
              <a:chExt cx="808801" cy="304900"/>
            </a:xfrm>
          </p:grpSpPr>
          <p:sp>
            <p:nvSpPr>
              <p:cNvPr id="56" name="円/楕円 55"/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8" name="直線コネクタ 57"/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B0A63364-6093-4C49-BE5C-FCB2A2C8520D}"/>
                </a:ext>
              </a:extLst>
            </p:cNvPr>
            <p:cNvGrpSpPr/>
            <p:nvPr/>
          </p:nvGrpSpPr>
          <p:grpSpPr>
            <a:xfrm>
              <a:off x="3750525" y="3607375"/>
              <a:ext cx="519545" cy="496993"/>
              <a:chOff x="727364" y="2646218"/>
              <a:chExt cx="644235" cy="616528"/>
            </a:xfrm>
          </p:grpSpPr>
          <p:sp>
            <p:nvSpPr>
              <p:cNvPr id="9" name="左大かっこ 8">
                <a:extLst>
                  <a:ext uri="{FF2B5EF4-FFF2-40B4-BE49-F238E27FC236}">
                    <a16:creationId xmlns:a16="http://schemas.microsoft.com/office/drawing/2014/main" id="{A2B9BA60-E549-D245-9CE0-00DB8CFC29E9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460D95DF-39C0-3C4D-BD80-2F606B9F2B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C2B7472-454C-BD46-A1B7-3C5CB7CE7E87}"/>
              </a:ext>
            </a:extLst>
          </p:cNvPr>
          <p:cNvGrpSpPr/>
          <p:nvPr/>
        </p:nvGrpSpPr>
        <p:grpSpPr>
          <a:xfrm>
            <a:off x="3861360" y="4514444"/>
            <a:ext cx="810387" cy="532038"/>
            <a:chOff x="3750525" y="3572330"/>
            <a:chExt cx="810387" cy="532038"/>
          </a:xfrm>
        </p:grpSpPr>
        <p:grpSp>
          <p:nvGrpSpPr>
            <p:cNvPr id="54" name="図形グループ 54">
              <a:extLst>
                <a:ext uri="{FF2B5EF4-FFF2-40B4-BE49-F238E27FC236}">
                  <a16:creationId xmlns:a16="http://schemas.microsoft.com/office/drawing/2014/main" id="{1C273090-DE00-A846-B700-7A691E8D6250}"/>
                </a:ext>
              </a:extLst>
            </p:cNvPr>
            <p:cNvGrpSpPr/>
            <p:nvPr/>
          </p:nvGrpSpPr>
          <p:grpSpPr>
            <a:xfrm>
              <a:off x="4237858" y="3572330"/>
              <a:ext cx="323054" cy="137174"/>
              <a:chOff x="3719559" y="3175470"/>
              <a:chExt cx="808801" cy="304900"/>
            </a:xfrm>
          </p:grpSpPr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22C46F4F-E05D-8D4B-B72D-C9119F8BECBF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9" name="円/楕円 78">
                <a:extLst>
                  <a:ext uri="{FF2B5EF4-FFF2-40B4-BE49-F238E27FC236}">
                    <a16:creationId xmlns:a16="http://schemas.microsoft.com/office/drawing/2014/main" id="{602C7CAC-2094-C643-B180-D8BF75ADE68D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DCD2DA93-0C11-D44A-AC4A-9AC10BAA5232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DEA7B48F-70E3-B441-9D95-F02ED2F28D45}"/>
                </a:ext>
              </a:extLst>
            </p:cNvPr>
            <p:cNvGrpSpPr/>
            <p:nvPr/>
          </p:nvGrpSpPr>
          <p:grpSpPr>
            <a:xfrm>
              <a:off x="3750525" y="3607375"/>
              <a:ext cx="519545" cy="496993"/>
              <a:chOff x="727364" y="2646218"/>
              <a:chExt cx="644235" cy="616528"/>
            </a:xfrm>
          </p:grpSpPr>
          <p:sp>
            <p:nvSpPr>
              <p:cNvPr id="65" name="左大かっこ 64">
                <a:extLst>
                  <a:ext uri="{FF2B5EF4-FFF2-40B4-BE49-F238E27FC236}">
                    <a16:creationId xmlns:a16="http://schemas.microsoft.com/office/drawing/2014/main" id="{AC7F3F77-C76A-8342-89B7-456811274990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F46F0411-E7EC-4346-8999-ACC39D57A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D1048370-DE6F-894F-A84D-9A8FA483177D}"/>
              </a:ext>
            </a:extLst>
          </p:cNvPr>
          <p:cNvGrpSpPr/>
          <p:nvPr/>
        </p:nvGrpSpPr>
        <p:grpSpPr>
          <a:xfrm>
            <a:off x="3972127" y="5428142"/>
            <a:ext cx="810387" cy="532038"/>
            <a:chOff x="3750525" y="3572330"/>
            <a:chExt cx="810387" cy="532038"/>
          </a:xfrm>
        </p:grpSpPr>
        <p:grpSp>
          <p:nvGrpSpPr>
            <p:cNvPr id="83" name="図形グループ 54">
              <a:extLst>
                <a:ext uri="{FF2B5EF4-FFF2-40B4-BE49-F238E27FC236}">
                  <a16:creationId xmlns:a16="http://schemas.microsoft.com/office/drawing/2014/main" id="{7F4D26E8-DB63-F04A-88B9-F5F0A66AE353}"/>
                </a:ext>
              </a:extLst>
            </p:cNvPr>
            <p:cNvGrpSpPr/>
            <p:nvPr/>
          </p:nvGrpSpPr>
          <p:grpSpPr>
            <a:xfrm>
              <a:off x="4237858" y="3572330"/>
              <a:ext cx="323054" cy="137174"/>
              <a:chOff x="3719559" y="3175470"/>
              <a:chExt cx="808801" cy="304900"/>
            </a:xfrm>
          </p:grpSpPr>
          <p:sp>
            <p:nvSpPr>
              <p:cNvPr id="87" name="円/楕円 86">
                <a:extLst>
                  <a:ext uri="{FF2B5EF4-FFF2-40B4-BE49-F238E27FC236}">
                    <a16:creationId xmlns:a16="http://schemas.microsoft.com/office/drawing/2014/main" id="{B641B607-6830-0C41-BE22-463365B99C59}"/>
                  </a:ext>
                </a:extLst>
              </p:cNvPr>
              <p:cNvSpPr/>
              <p:nvPr/>
            </p:nvSpPr>
            <p:spPr>
              <a:xfrm>
                <a:off x="3719559" y="3175470"/>
                <a:ext cx="297979" cy="304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84CFC8E8-1BF2-C046-A095-355054897773}"/>
                  </a:ext>
                </a:extLst>
              </p:cNvPr>
              <p:cNvSpPr/>
              <p:nvPr/>
            </p:nvSpPr>
            <p:spPr>
              <a:xfrm>
                <a:off x="4230381" y="3175470"/>
                <a:ext cx="297979" cy="304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4C0EA9E1-C6BA-8D4C-82D3-17C4747A03A8}"/>
                  </a:ext>
                </a:extLst>
              </p:cNvPr>
              <p:cNvCxnSpPr/>
              <p:nvPr/>
            </p:nvCxnSpPr>
            <p:spPr>
              <a:xfrm flipH="1">
                <a:off x="4017538" y="3327920"/>
                <a:ext cx="212842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06600DC1-2030-604D-9DB1-0B713B632454}"/>
                </a:ext>
              </a:extLst>
            </p:cNvPr>
            <p:cNvGrpSpPr/>
            <p:nvPr/>
          </p:nvGrpSpPr>
          <p:grpSpPr>
            <a:xfrm>
              <a:off x="3750525" y="3607375"/>
              <a:ext cx="519545" cy="496993"/>
              <a:chOff x="727364" y="2646218"/>
              <a:chExt cx="644235" cy="616528"/>
            </a:xfrm>
          </p:grpSpPr>
          <p:sp>
            <p:nvSpPr>
              <p:cNvPr id="85" name="左大かっこ 84">
                <a:extLst>
                  <a:ext uri="{FF2B5EF4-FFF2-40B4-BE49-F238E27FC236}">
                    <a16:creationId xmlns:a16="http://schemas.microsoft.com/office/drawing/2014/main" id="{AC24100A-EEFD-8E4B-A898-799C3067008D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DF1A81BC-1386-0E4C-BEA0-4CE60EC946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A9580A-7B0B-1848-B223-230360803EA0}"/>
              </a:ext>
            </a:extLst>
          </p:cNvPr>
          <p:cNvGrpSpPr/>
          <p:nvPr/>
        </p:nvGrpSpPr>
        <p:grpSpPr>
          <a:xfrm>
            <a:off x="5669162" y="4331910"/>
            <a:ext cx="908853" cy="713166"/>
            <a:chOff x="5669162" y="4331910"/>
            <a:chExt cx="908853" cy="713166"/>
          </a:xfrm>
        </p:grpSpPr>
        <p:grpSp>
          <p:nvGrpSpPr>
            <p:cNvPr id="33" name="図形グループ 32"/>
            <p:cNvGrpSpPr/>
            <p:nvPr/>
          </p:nvGrpSpPr>
          <p:grpSpPr>
            <a:xfrm>
              <a:off x="6182015" y="4331910"/>
              <a:ext cx="396000" cy="372606"/>
              <a:chOff x="1252306" y="4602232"/>
              <a:chExt cx="1444420" cy="1122436"/>
            </a:xfrm>
          </p:grpSpPr>
          <p:sp>
            <p:nvSpPr>
              <p:cNvPr id="34" name="円/楕円 33"/>
              <p:cNvSpPr/>
              <p:nvPr/>
            </p:nvSpPr>
            <p:spPr>
              <a:xfrm>
                <a:off x="1811436" y="4602232"/>
                <a:ext cx="326160" cy="3505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1252306" y="5374128"/>
                <a:ext cx="326160" cy="3505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370566" y="5374128"/>
                <a:ext cx="326160" cy="350540"/>
              </a:xfrm>
              <a:prstGeom prst="ellipse">
                <a:avLst/>
              </a:prstGeom>
              <a:solidFill>
                <a:srgbClr val="77F3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7" name="直線コネクタ 36"/>
              <p:cNvCxnSpPr/>
              <p:nvPr/>
            </p:nvCxnSpPr>
            <p:spPr>
              <a:xfrm flipH="1">
                <a:off x="1530701" y="4901436"/>
                <a:ext cx="328500" cy="524029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/>
              <p:cNvCxnSpPr/>
              <p:nvPr/>
            </p:nvCxnSpPr>
            <p:spPr>
              <a:xfrm>
                <a:off x="2119396" y="4900322"/>
                <a:ext cx="328501" cy="524029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 flipH="1">
                <a:off x="1578466" y="5549398"/>
                <a:ext cx="792101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B7DEDF2E-9726-FF40-9AB0-203C30E2DF52}"/>
                </a:ext>
              </a:extLst>
            </p:cNvPr>
            <p:cNvGrpSpPr/>
            <p:nvPr/>
          </p:nvGrpSpPr>
          <p:grpSpPr>
            <a:xfrm>
              <a:off x="5669162" y="4548083"/>
              <a:ext cx="519545" cy="496993"/>
              <a:chOff x="727364" y="2646218"/>
              <a:chExt cx="644235" cy="616528"/>
            </a:xfrm>
          </p:grpSpPr>
          <p:sp>
            <p:nvSpPr>
              <p:cNvPr id="93" name="左大かっこ 92">
                <a:extLst>
                  <a:ext uri="{FF2B5EF4-FFF2-40B4-BE49-F238E27FC236}">
                    <a16:creationId xmlns:a16="http://schemas.microsoft.com/office/drawing/2014/main" id="{91DD3323-BC8B-5049-91A5-08CF731F14DA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D09C87B0-F28A-E349-9AA9-088A3E74C7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E48E00A3-E614-404E-9A62-7C1070023870}"/>
              </a:ext>
            </a:extLst>
          </p:cNvPr>
          <p:cNvGrpSpPr/>
          <p:nvPr/>
        </p:nvGrpSpPr>
        <p:grpSpPr>
          <a:xfrm>
            <a:off x="5944952" y="5247014"/>
            <a:ext cx="908853" cy="713166"/>
            <a:chOff x="5669162" y="4331910"/>
            <a:chExt cx="908853" cy="713166"/>
          </a:xfrm>
        </p:grpSpPr>
        <p:grpSp>
          <p:nvGrpSpPr>
            <p:cNvPr id="99" name="図形グループ 32">
              <a:extLst>
                <a:ext uri="{FF2B5EF4-FFF2-40B4-BE49-F238E27FC236}">
                  <a16:creationId xmlns:a16="http://schemas.microsoft.com/office/drawing/2014/main" id="{8337B2F5-D318-F44E-A236-BCBCF235936E}"/>
                </a:ext>
              </a:extLst>
            </p:cNvPr>
            <p:cNvGrpSpPr/>
            <p:nvPr/>
          </p:nvGrpSpPr>
          <p:grpSpPr>
            <a:xfrm>
              <a:off x="6182015" y="4331910"/>
              <a:ext cx="396000" cy="372606"/>
              <a:chOff x="1252306" y="4602232"/>
              <a:chExt cx="1444420" cy="1122436"/>
            </a:xfrm>
          </p:grpSpPr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85F3B30C-2DD8-8747-BF3E-38AF31D53755}"/>
                  </a:ext>
                </a:extLst>
              </p:cNvPr>
              <p:cNvSpPr/>
              <p:nvPr/>
            </p:nvSpPr>
            <p:spPr>
              <a:xfrm>
                <a:off x="1811436" y="4602232"/>
                <a:ext cx="326160" cy="3505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F8BE4696-7D89-B541-B6D7-46ABA9482C2C}"/>
                  </a:ext>
                </a:extLst>
              </p:cNvPr>
              <p:cNvSpPr/>
              <p:nvPr/>
            </p:nvSpPr>
            <p:spPr>
              <a:xfrm>
                <a:off x="1252306" y="5374128"/>
                <a:ext cx="326160" cy="3505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5" name="円/楕円 104">
                <a:extLst>
                  <a:ext uri="{FF2B5EF4-FFF2-40B4-BE49-F238E27FC236}">
                    <a16:creationId xmlns:a16="http://schemas.microsoft.com/office/drawing/2014/main" id="{A1EABE9F-38EE-1043-8E84-2C68DADCBFAD}"/>
                  </a:ext>
                </a:extLst>
              </p:cNvPr>
              <p:cNvSpPr/>
              <p:nvPr/>
            </p:nvSpPr>
            <p:spPr>
              <a:xfrm>
                <a:off x="2370566" y="5374128"/>
                <a:ext cx="326160" cy="350540"/>
              </a:xfrm>
              <a:prstGeom prst="ellipse">
                <a:avLst/>
              </a:prstGeom>
              <a:solidFill>
                <a:srgbClr val="77F3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6" name="直線コネクタ 105">
                <a:extLst>
                  <a:ext uri="{FF2B5EF4-FFF2-40B4-BE49-F238E27FC236}">
                    <a16:creationId xmlns:a16="http://schemas.microsoft.com/office/drawing/2014/main" id="{34DFDC92-BC59-474F-9C1E-5E99CD9316F7}"/>
                  </a:ext>
                </a:extLst>
              </p:cNvPr>
              <p:cNvCxnSpPr/>
              <p:nvPr/>
            </p:nvCxnSpPr>
            <p:spPr>
              <a:xfrm flipH="1">
                <a:off x="1530701" y="4901436"/>
                <a:ext cx="328500" cy="524029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B0C86C68-3A74-3942-951B-B155B863B1AB}"/>
                  </a:ext>
                </a:extLst>
              </p:cNvPr>
              <p:cNvCxnSpPr/>
              <p:nvPr/>
            </p:nvCxnSpPr>
            <p:spPr>
              <a:xfrm>
                <a:off x="2119396" y="4900322"/>
                <a:ext cx="328501" cy="524029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2FE78678-6E20-794F-AB7B-A2C96572AF9E}"/>
                  </a:ext>
                </a:extLst>
              </p:cNvPr>
              <p:cNvCxnSpPr/>
              <p:nvPr/>
            </p:nvCxnSpPr>
            <p:spPr>
              <a:xfrm flipH="1">
                <a:off x="1578466" y="5549398"/>
                <a:ext cx="792101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EB486BCD-C506-2D44-A801-6F537E220BA6}"/>
                </a:ext>
              </a:extLst>
            </p:cNvPr>
            <p:cNvGrpSpPr/>
            <p:nvPr/>
          </p:nvGrpSpPr>
          <p:grpSpPr>
            <a:xfrm>
              <a:off x="5669162" y="4548083"/>
              <a:ext cx="519545" cy="496993"/>
              <a:chOff x="727364" y="2646218"/>
              <a:chExt cx="644235" cy="616528"/>
            </a:xfrm>
          </p:grpSpPr>
          <p:sp>
            <p:nvSpPr>
              <p:cNvPr id="101" name="左大かっこ 100">
                <a:extLst>
                  <a:ext uri="{FF2B5EF4-FFF2-40B4-BE49-F238E27FC236}">
                    <a16:creationId xmlns:a16="http://schemas.microsoft.com/office/drawing/2014/main" id="{7745AFF6-C3C5-BB40-8122-2B1D6DC624E5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BA969C8-0077-2446-A812-49CCEE7B61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FB45A6A-AAAC-8944-8EC9-42942A09122F}"/>
              </a:ext>
            </a:extLst>
          </p:cNvPr>
          <p:cNvGrpSpPr/>
          <p:nvPr/>
        </p:nvGrpSpPr>
        <p:grpSpPr>
          <a:xfrm>
            <a:off x="8125412" y="5463187"/>
            <a:ext cx="1057963" cy="496993"/>
            <a:chOff x="8125412" y="5463187"/>
            <a:chExt cx="1057963" cy="496993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D1E44786-0182-5446-B7E0-D2CB11F6088B}"/>
                </a:ext>
              </a:extLst>
            </p:cNvPr>
            <p:cNvGrpSpPr/>
            <p:nvPr/>
          </p:nvGrpSpPr>
          <p:grpSpPr>
            <a:xfrm>
              <a:off x="8591966" y="5463912"/>
              <a:ext cx="591409" cy="113053"/>
              <a:chOff x="4579258" y="599435"/>
              <a:chExt cx="1018775" cy="172994"/>
            </a:xfrm>
          </p:grpSpPr>
          <p:grpSp>
            <p:nvGrpSpPr>
              <p:cNvPr id="40" name="図形グループ 54">
                <a:extLst>
                  <a:ext uri="{FF2B5EF4-FFF2-40B4-BE49-F238E27FC236}">
                    <a16:creationId xmlns:a16="http://schemas.microsoft.com/office/drawing/2014/main" id="{19D1897A-BF3C-6A4A-94ED-6B151B39BCF0}"/>
                  </a:ext>
                </a:extLst>
              </p:cNvPr>
              <p:cNvGrpSpPr/>
              <p:nvPr/>
            </p:nvGrpSpPr>
            <p:grpSpPr>
              <a:xfrm>
                <a:off x="4579258" y="599435"/>
                <a:ext cx="442311" cy="172994"/>
                <a:chOff x="3719559" y="3175470"/>
                <a:chExt cx="808801" cy="304900"/>
              </a:xfrm>
            </p:grpSpPr>
            <p:sp>
              <p:nvSpPr>
                <p:cNvPr id="41" name="円/楕円 40">
                  <a:extLst>
                    <a:ext uri="{FF2B5EF4-FFF2-40B4-BE49-F238E27FC236}">
                      <a16:creationId xmlns:a16="http://schemas.microsoft.com/office/drawing/2014/main" id="{AD4E6937-6CDC-1340-B9DB-335FD9EF1278}"/>
                    </a:ext>
                  </a:extLst>
                </p:cNvPr>
                <p:cNvSpPr/>
                <p:nvPr/>
              </p:nvSpPr>
              <p:spPr>
                <a:xfrm>
                  <a:off x="3719559" y="3175470"/>
                  <a:ext cx="297979" cy="3049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3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50D9E4BA-2CAE-9A49-9356-7F47B99466EE}"/>
                    </a:ext>
                  </a:extLst>
                </p:cNvPr>
                <p:cNvSpPr/>
                <p:nvPr/>
              </p:nvSpPr>
              <p:spPr>
                <a:xfrm>
                  <a:off x="4230381" y="3175470"/>
                  <a:ext cx="297979" cy="304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3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8691CDA4-C44D-B74E-BF9E-0E97114F5D2B}"/>
                    </a:ext>
                  </a:extLst>
                </p:cNvPr>
                <p:cNvCxnSpPr/>
                <p:nvPr/>
              </p:nvCxnSpPr>
              <p:spPr>
                <a:xfrm flipH="1">
                  <a:off x="4017538" y="3327920"/>
                  <a:ext cx="212842" cy="0"/>
                </a:xfrm>
                <a:prstGeom prst="line">
                  <a:avLst/>
                </a:prstGeom>
                <a:solidFill>
                  <a:schemeClr val="bg2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図形グループ 54">
                <a:extLst>
                  <a:ext uri="{FF2B5EF4-FFF2-40B4-BE49-F238E27FC236}">
                    <a16:creationId xmlns:a16="http://schemas.microsoft.com/office/drawing/2014/main" id="{47729F4E-D985-CE42-8C4E-1F4A239A23CD}"/>
                  </a:ext>
                </a:extLst>
              </p:cNvPr>
              <p:cNvGrpSpPr/>
              <p:nvPr/>
            </p:nvGrpSpPr>
            <p:grpSpPr>
              <a:xfrm>
                <a:off x="5155722" y="599435"/>
                <a:ext cx="442311" cy="172994"/>
                <a:chOff x="3719559" y="3175470"/>
                <a:chExt cx="808801" cy="304900"/>
              </a:xfrm>
            </p:grpSpPr>
            <p:sp>
              <p:nvSpPr>
                <p:cNvPr id="45" name="円/楕円 44">
                  <a:extLst>
                    <a:ext uri="{FF2B5EF4-FFF2-40B4-BE49-F238E27FC236}">
                      <a16:creationId xmlns:a16="http://schemas.microsoft.com/office/drawing/2014/main" id="{0DF24FB9-FA23-444F-9E77-31492B5E0EE7}"/>
                    </a:ext>
                  </a:extLst>
                </p:cNvPr>
                <p:cNvSpPr/>
                <p:nvPr/>
              </p:nvSpPr>
              <p:spPr>
                <a:xfrm>
                  <a:off x="3719559" y="3175470"/>
                  <a:ext cx="297979" cy="304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3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6" name="円/楕円 45">
                  <a:extLst>
                    <a:ext uri="{FF2B5EF4-FFF2-40B4-BE49-F238E27FC236}">
                      <a16:creationId xmlns:a16="http://schemas.microsoft.com/office/drawing/2014/main" id="{CDACE825-2F26-0244-A02A-38E9C07F3ADA}"/>
                    </a:ext>
                  </a:extLst>
                </p:cNvPr>
                <p:cNvSpPr/>
                <p:nvPr/>
              </p:nvSpPr>
              <p:spPr>
                <a:xfrm>
                  <a:off x="4230381" y="3175470"/>
                  <a:ext cx="297979" cy="304900"/>
                </a:xfrm>
                <a:prstGeom prst="ellipse">
                  <a:avLst/>
                </a:prstGeom>
                <a:solidFill>
                  <a:srgbClr val="77F33B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3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  <a:ea typeface="ＭＳ Ｐゴシック" panose="020B0600070205080204" pitchFamily="34" charset="-128"/>
                  </a:endParaRPr>
                </a:p>
              </p:txBody>
            </p:sp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7F0C4926-FD88-D344-8814-893F95FECE92}"/>
                    </a:ext>
                  </a:extLst>
                </p:cNvPr>
                <p:cNvCxnSpPr/>
                <p:nvPr/>
              </p:nvCxnSpPr>
              <p:spPr>
                <a:xfrm flipH="1">
                  <a:off x="4017538" y="3327920"/>
                  <a:ext cx="212842" cy="0"/>
                </a:xfrm>
                <a:prstGeom prst="line">
                  <a:avLst/>
                </a:prstGeom>
                <a:solidFill>
                  <a:schemeClr val="bg2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33CED066-D3BC-C64B-9AA3-C42FCDE857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4821" y="685932"/>
                <a:ext cx="116397" cy="0"/>
              </a:xfrm>
              <a:prstGeom prst="line">
                <a:avLst/>
              </a:prstGeom>
              <a:solidFill>
                <a:schemeClr val="bg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F8DFE2EC-6158-9F44-867E-2B25F2251FF0}"/>
                </a:ext>
              </a:extLst>
            </p:cNvPr>
            <p:cNvGrpSpPr/>
            <p:nvPr/>
          </p:nvGrpSpPr>
          <p:grpSpPr>
            <a:xfrm>
              <a:off x="8125412" y="5463187"/>
              <a:ext cx="519545" cy="496993"/>
              <a:chOff x="727364" y="2646218"/>
              <a:chExt cx="644235" cy="616528"/>
            </a:xfrm>
          </p:grpSpPr>
          <p:sp>
            <p:nvSpPr>
              <p:cNvPr id="112" name="左大かっこ 111">
                <a:extLst>
                  <a:ext uri="{FF2B5EF4-FFF2-40B4-BE49-F238E27FC236}">
                    <a16:creationId xmlns:a16="http://schemas.microsoft.com/office/drawing/2014/main" id="{9EEC584A-AF5B-224B-8401-3CF01BE570CF}"/>
                  </a:ext>
                </a:extLst>
              </p:cNvPr>
              <p:cNvSpPr/>
              <p:nvPr/>
            </p:nvSpPr>
            <p:spPr>
              <a:xfrm rot="5400000">
                <a:off x="872838" y="2763984"/>
                <a:ext cx="353288" cy="644235"/>
              </a:xfrm>
              <a:prstGeom prst="leftBracket">
                <a:avLst>
                  <a:gd name="adj" fmla="val 3923"/>
                </a:avLst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52F90241-C81A-5B45-B5F4-229EA93F58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945" y="2646218"/>
                <a:ext cx="0" cy="2235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9737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u="none" dirty="0">
                <a:latin typeface="+mj-ea"/>
              </a:rPr>
              <a:t>gBoost</a:t>
            </a:r>
            <a:endParaRPr kumimoji="1" lang="ja-JP" altLang="en-US" u="none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2650" y="1691718"/>
            <a:ext cx="7886700" cy="4486274"/>
          </a:xfrm>
        </p:spPr>
        <p:txBody>
          <a:bodyPr>
            <a:normAutofit/>
          </a:bodyPr>
          <a:lstStyle/>
          <a:p>
            <a:r>
              <a:rPr lang="ja-JP" altLang="en-US" sz="2800" u="sng" dirty="0"/>
              <a:t>特徴探索</a:t>
            </a:r>
            <a:endParaRPr lang="en-US" altLang="ja-JP" sz="2800" u="sng" dirty="0"/>
          </a:p>
          <a:p>
            <a:r>
              <a:rPr lang="ja-JP" altLang="en-US" dirty="0"/>
              <a:t>入力グラフに対する</a:t>
            </a:r>
            <a:r>
              <a:rPr lang="ja-JP" altLang="en-US" dirty="0">
                <a:solidFill>
                  <a:srgbClr val="C00000"/>
                </a:solidFill>
              </a:rPr>
              <a:t>全部分グラフを網羅</a:t>
            </a:r>
            <a:r>
              <a:rPr lang="ja-JP" altLang="en-US" dirty="0"/>
              <a:t>する</a:t>
            </a:r>
            <a:endParaRPr lang="en-US" altLang="ja-JP" dirty="0"/>
          </a:p>
          <a:p>
            <a:r>
              <a:rPr lang="en-US" altLang="ja-JP" dirty="0"/>
              <a:t>DFS Code Tree[Yan+ 2002]</a:t>
            </a:r>
            <a:r>
              <a:rPr lang="ja-JP" altLang="en-US" dirty="0"/>
              <a:t>と呼ばれる探索木を利用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・各ノードが部分グラフ</a:t>
            </a:r>
            <a:endParaRPr lang="en-US" altLang="ja-JP" dirty="0"/>
          </a:p>
          <a:p>
            <a:r>
              <a:rPr lang="ja-JP" altLang="en-US" dirty="0"/>
              <a:t>・子ノードが親ノードの拡大グラフ</a:t>
            </a:r>
            <a:endParaRPr lang="en-US" altLang="ja-JP" dirty="0"/>
          </a:p>
          <a:p>
            <a:r>
              <a:rPr lang="ja-JP" altLang="en-US" dirty="0"/>
              <a:t>・グラフの同型判定を行う</a:t>
            </a:r>
            <a:endParaRPr lang="en-US" altLang="ja-JP" dirty="0"/>
          </a:p>
          <a:p>
            <a:r>
              <a:rPr lang="ja-JP" altLang="en-US" dirty="0">
                <a:solidFill>
                  <a:srgbClr val="C00000"/>
                </a:solidFill>
              </a:rPr>
              <a:t>同じ部分グラフが違う場所に出ない</a:t>
            </a:r>
            <a:endParaRPr lang="en-US" altLang="ja-JP" dirty="0">
              <a:solidFill>
                <a:srgbClr val="C0000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endParaRPr kumimoji="1" lang="ja-JP" altLang="en-US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7</a:t>
            </a:fld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23E997C-FF23-3A43-A9E3-D71445CA4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6" t="8827" r="15530" b="9970"/>
          <a:stretch/>
        </p:blipFill>
        <p:spPr>
          <a:xfrm>
            <a:off x="7214982" y="3511827"/>
            <a:ext cx="3254237" cy="2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u="none" dirty="0">
                <a:latin typeface="+mj-ea"/>
              </a:rPr>
              <a:t>gBoost</a:t>
            </a:r>
            <a:endParaRPr kumimoji="1" lang="ja-JP" altLang="en-US" u="none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u="sng" dirty="0"/>
              <a:t>特徴探索</a:t>
            </a:r>
            <a:endParaRPr lang="en-US" altLang="ja-JP" sz="2800" u="sng" dirty="0"/>
          </a:p>
          <a:p>
            <a:pPr marL="342900" indent="-342900">
              <a:buFont typeface="Arial" charset="0"/>
              <a:buChar char="•"/>
            </a:pPr>
            <a:r>
              <a:rPr lang="en-US" altLang="ja-JP" dirty="0">
                <a:latin typeface="+mn-ea"/>
              </a:rPr>
              <a:t>DFS Code Tree </a:t>
            </a:r>
            <a:r>
              <a:rPr lang="ja-JP" altLang="en-US" dirty="0">
                <a:latin typeface="+mn-ea"/>
              </a:rPr>
              <a:t>を深さ優先的に探索</a:t>
            </a:r>
            <a:endParaRPr lang="en-US" altLang="ja-JP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ja-JP" altLang="en-US" dirty="0">
                <a:latin typeface="+mn-ea"/>
              </a:rPr>
              <a:t>各ノードで</a:t>
            </a:r>
            <a:r>
              <a:rPr lang="ja-JP" altLang="en-US" dirty="0">
                <a:solidFill>
                  <a:srgbClr val="C00000"/>
                </a:solidFill>
                <a:latin typeface="+mn-ea"/>
              </a:rPr>
              <a:t>分類評価値</a:t>
            </a:r>
            <a:r>
              <a:rPr lang="ja-JP" altLang="en-US" dirty="0">
                <a:latin typeface="+mn-ea"/>
              </a:rPr>
              <a:t>を計算し、最適な特徴を１つ発見</a:t>
            </a:r>
            <a:endParaRPr lang="en-US" altLang="ja-JP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dirty="0">
                <a:latin typeface="+mn-ea"/>
              </a:rPr>
              <a:t>DFS Code Tree </a:t>
            </a:r>
            <a:r>
              <a:rPr lang="ja-JP" altLang="en-US" dirty="0">
                <a:latin typeface="+mn-ea"/>
              </a:rPr>
              <a:t>の性質上、現探索ノードの子孫ノードにおける分類評価値の</a:t>
            </a:r>
            <a:r>
              <a:rPr lang="ja-JP" altLang="en-US" dirty="0">
                <a:solidFill>
                  <a:srgbClr val="C00000"/>
                </a:solidFill>
                <a:latin typeface="+mn-ea"/>
              </a:rPr>
              <a:t>上限値</a:t>
            </a:r>
            <a:r>
              <a:rPr lang="ja-JP" altLang="en-US" dirty="0">
                <a:latin typeface="+mn-ea"/>
              </a:rPr>
              <a:t>（</a:t>
            </a:r>
            <a:r>
              <a:rPr lang="en-US" altLang="ja-JP" dirty="0">
                <a:latin typeface="+mn-ea"/>
              </a:rPr>
              <a:t>bound</a:t>
            </a:r>
            <a:r>
              <a:rPr lang="ja-JP" altLang="en-US" dirty="0">
                <a:latin typeface="+mn-ea"/>
              </a:rPr>
              <a:t>）が</a:t>
            </a:r>
            <a:r>
              <a:rPr lang="ja-JP" altLang="en-US">
                <a:latin typeface="+mn-ea"/>
              </a:rPr>
              <a:t>計算可能</a:t>
            </a:r>
            <a:r>
              <a:rPr lang="en-US" altLang="ja-JP" dirty="0">
                <a:latin typeface="+mn-ea"/>
              </a:rPr>
              <a:t>   </a:t>
            </a:r>
          </a:p>
          <a:p>
            <a:r>
              <a:rPr lang="ja-JP" altLang="en-US">
                <a:latin typeface="+mn-ea"/>
              </a:rPr>
              <a:t>　　→</a:t>
            </a:r>
            <a:r>
              <a:rPr lang="ja-JP" altLang="en-US" dirty="0">
                <a:latin typeface="+mn-ea"/>
              </a:rPr>
              <a:t>　上限値（</a:t>
            </a:r>
            <a:r>
              <a:rPr lang="en-US" altLang="ja-JP" dirty="0">
                <a:latin typeface="+mn-ea"/>
              </a:rPr>
              <a:t>bound</a:t>
            </a:r>
            <a:r>
              <a:rPr lang="ja-JP" altLang="en-US" dirty="0">
                <a:latin typeface="+mn-ea"/>
              </a:rPr>
              <a:t>）を用いた安全な枝刈り</a:t>
            </a:r>
            <a:endParaRPr lang="en-US" altLang="ja-JP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ja-JP" altLang="en-US" dirty="0">
                <a:latin typeface="+mn-ea"/>
              </a:rPr>
              <a:t>枝刈りを利用した“</a:t>
            </a:r>
            <a:r>
              <a:rPr lang="ja-JP" altLang="en-US" dirty="0">
                <a:solidFill>
                  <a:srgbClr val="C00000"/>
                </a:solidFill>
                <a:latin typeface="+mn-ea"/>
              </a:rPr>
              <a:t>厳密探索</a:t>
            </a:r>
            <a:r>
              <a:rPr lang="ja-JP" altLang="en-US" dirty="0">
                <a:latin typeface="+mn-ea"/>
              </a:rPr>
              <a:t>”</a:t>
            </a:r>
            <a:endParaRPr lang="en-US" altLang="ja-JP" dirty="0">
              <a:latin typeface="+mn-ea"/>
            </a:endParaRPr>
          </a:p>
          <a:p>
            <a:endParaRPr kumimoji="1" lang="ja-JP" altLang="en-US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5534-7175-D74E-8099-8DB67B48BE4C}" type="slidenum"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ＭＳ Ｐゴシック" panose="020B0600070205080204" pitchFamily="34" charset="-128"/>
              </a:rPr>
              <a:pPr/>
              <a:t>8</a:t>
            </a:fld>
            <a:endParaRPr lang="ja-JP" altLang="en-US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B15723-7515-9C46-92CD-6937D2932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6" t="8827" r="15530" b="9970"/>
          <a:stretch/>
        </p:blipFill>
        <p:spPr>
          <a:xfrm>
            <a:off x="6983481" y="4253256"/>
            <a:ext cx="3254237" cy="2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9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542</Words>
  <Application>Microsoft Macintosh PowerPoint</Application>
  <PresentationFormat>ワイド画面</PresentationFormat>
  <Paragraphs>185</Paragraphs>
  <Slides>20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20</vt:i4>
      </vt:variant>
    </vt:vector>
  </HeadingPairs>
  <TitlesOfParts>
    <vt:vector size="30" baseType="lpstr">
      <vt:lpstr>ＭＳ Ｐゴシック</vt:lpstr>
      <vt:lpstr>游ゴシック</vt:lpstr>
      <vt:lpstr>游ゴシック</vt:lpstr>
      <vt:lpstr>游ゴシック Light</vt:lpstr>
      <vt:lpstr>Arial</vt:lpstr>
      <vt:lpstr>Calibri</vt:lpstr>
      <vt:lpstr>Calibri Light</vt:lpstr>
      <vt:lpstr>Cambria Math</vt:lpstr>
      <vt:lpstr>Office テーマ</vt:lpstr>
      <vt:lpstr>ホワイト</vt:lpstr>
      <vt:lpstr>研究紹介</vt:lpstr>
      <vt:lpstr>目次</vt:lpstr>
      <vt:lpstr>扱う問題</vt:lpstr>
      <vt:lpstr>グラフ分類問題</vt:lpstr>
      <vt:lpstr>グラフ分類問題</vt:lpstr>
      <vt:lpstr>既存手法</vt:lpstr>
      <vt:lpstr>gBoost</vt:lpstr>
      <vt:lpstr>gBoost</vt:lpstr>
      <vt:lpstr>gBoost</vt:lpstr>
      <vt:lpstr>学習モデルの拡張</vt:lpstr>
      <vt:lpstr>既存手法の問題点</vt:lpstr>
      <vt:lpstr>提案手法</vt:lpstr>
      <vt:lpstr>特徴探索の効率化</vt:lpstr>
      <vt:lpstr>既存手法の問題点</vt:lpstr>
      <vt:lpstr>最良優先探索</vt:lpstr>
      <vt:lpstr>確率的探索</vt:lpstr>
      <vt:lpstr>以上研究紹介でした  グラフを使った分類、回帰 特徴探索をしている人です</vt:lpstr>
      <vt:lpstr>分類評価値</vt:lpstr>
      <vt:lpstr>分類評価値</vt:lpstr>
      <vt:lpstr>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雑誌会</dc:title>
  <dc:creator>白川　稜</dc:creator>
  <cp:lastModifiedBy>白川　稜</cp:lastModifiedBy>
  <cp:revision>22</cp:revision>
  <dcterms:created xsi:type="dcterms:W3CDTF">2018-12-20T17:16:28Z</dcterms:created>
  <dcterms:modified xsi:type="dcterms:W3CDTF">2018-12-21T05:14:57Z</dcterms:modified>
</cp:coreProperties>
</file>